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CBEF6C-4106-4C9A-9AA0-DD9BCE225BA4}">
  <a:tblStyle styleId="{98CBEF6C-4106-4C9A-9AA0-DD9BCE225BA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3" Type="http://schemas.openxmlformats.org/officeDocument/2006/relationships/slide" Target="slides/slide56.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05fea257a_0_9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405fea257a_0_9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sz="900"/>
          </a:p>
        </p:txBody>
      </p:sp>
      <p:sp>
        <p:nvSpPr>
          <p:cNvPr id="128" name="Google Shape;128;g2405fea257a_0_99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s" sz="1200" u="none" cap="none" strike="noStrike">
                <a:solidFill>
                  <a:srgbClr val="000000"/>
                </a:solidFill>
                <a:latin typeface="Arial"/>
                <a:ea typeface="Arial"/>
                <a:cs typeface="Arial"/>
                <a:sym typeface="Arial"/>
              </a:rPr>
              <a:t>‹#›</a:t>
            </a:fld>
            <a:endParaRPr b="1"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47d7757b44_1_3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47d7757b44_1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7d7757b44_1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47d7757b44_1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7d7757b44_1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247d7757b44_1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7d7757b44_1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47d7757b44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405fea257a_0_10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405fea257a_0_10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47d7757b44_1_5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47d7757b44_1_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405fea257a_0_1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2405fea257a_0_1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405fea257a_0_1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2405fea257a_0_1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499d1e2320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2499d1e2320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499d1e2320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2499d1e232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05fea257a_0_10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g2405fea257a_0_10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405fea257a_0_1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405fea257a_0_1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4a0ccffe99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24a0ccffe9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4a0ccffe99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24a0ccffe99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4a0ccffe99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24a0ccffe99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4a0ccffe99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24a0ccffe99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4a0ccffe99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24a0ccffe99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405fea257a_0_1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2405fea257a_0_1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4b8e52555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24b8e52555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4b8e525556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24b8e525556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4b8e525556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24b8e525556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05fea257a_0_10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2405fea257a_0_10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4b8e525556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24b8e525556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4b8e525556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24b8e525556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4b8e525556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g24b8e525556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4b8e525556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24b8e525556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4b8e525556_0_1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g24b8e525556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4b8e525556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0" name="Google Shape;940;g24b8e525556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4b8e525556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5" name="Google Shape;955;g24b8e525556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4b8e525556_0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g24b8e525556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4b8e525556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g24b8e525556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b8e525556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b8e525556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05fea257a_0_10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405fea257a_0_10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4b8e525556_0_2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7" name="Google Shape;1037;g24b8e525556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4b8e525556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g24b8e525556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e3b3fec70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g1e3b3fec70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e3b3fec70c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1e3b3fec70c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e3bab40015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g1e3bab40015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e3bab40015_3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1e3bab40015_3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e3bab40015_3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9" name="Google Shape;1139;g1e3bab40015_3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e3bab40015_3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7" name="Google Shape;1157;g1e3bab40015_3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e3bab40015_3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5" name="Google Shape;1165;g1e3bab40015_3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quziz 2</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e3bab40015_3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g1e3bab40015_3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05fea257a_0_10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405fea257a_0_10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e3bab40015_3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g1e3bab40015_3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e3bab40015_3_4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3" name="Google Shape;1223;g1e3bab40015_3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e3bab40015_3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g1e3bab40015_3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e3bab40015_3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5" name="Google Shape;1255;g1e3bab40015_3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e3bab40015_3_5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3" name="Google Shape;1273;g1e3bab40015_3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405fea257a_0_18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5" name="Google Shape;1285;g2405fea257a_0_18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405fea257a_0_18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4" name="Google Shape;1294;g2405fea257a_0_18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05fea257a_0_10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405fea257a_0_10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7d7757b44_1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247d7757b44_1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7d7757b44_1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47d7757b44_1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7d7757b44_1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47d7757b44_1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8" name="Google Shape;58;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4" name="Google Shape;64;p1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3" name="Google Shape;83;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2"/>
          <p:cNvSpPr/>
          <p:nvPr>
            <p:ph idx="2" type="pic"/>
          </p:nvPr>
        </p:nvSpPr>
        <p:spPr>
          <a:xfrm>
            <a:off x="3887391" y="740569"/>
            <a:ext cx="4629300" cy="3655200"/>
          </a:xfrm>
          <a:prstGeom prst="rect">
            <a:avLst/>
          </a:prstGeom>
          <a:noFill/>
          <a:ln>
            <a:noFill/>
          </a:ln>
        </p:spPr>
      </p:sp>
      <p:sp>
        <p:nvSpPr>
          <p:cNvPr id="109" name="Google Shape;109;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image" Target="../media/image3.png"/><Relationship Id="rId11" Type="http://schemas.openxmlformats.org/officeDocument/2006/relationships/image" Target="../media/image6.png"/><Relationship Id="rId10" Type="http://schemas.openxmlformats.org/officeDocument/2006/relationships/image" Target="../media/image19.png"/><Relationship Id="rId9"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4.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0.jp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hyperlink" Target="https://www.youtube.com/watch?v=ZTsi1e-VJIU&amp;t=64s" TargetMode="External"/></Relationships>
</file>

<file path=ppt/slides/_rels/slide16.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32.png"/><Relationship Id="rId13" Type="http://schemas.openxmlformats.org/officeDocument/2006/relationships/image" Target="../media/image47.png"/><Relationship Id="rId12"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29.png"/><Relationship Id="rId15" Type="http://schemas.openxmlformats.org/officeDocument/2006/relationships/image" Target="../media/image46.png"/><Relationship Id="rId14" Type="http://schemas.openxmlformats.org/officeDocument/2006/relationships/image" Target="../media/image43.png"/><Relationship Id="rId17" Type="http://schemas.openxmlformats.org/officeDocument/2006/relationships/image" Target="../media/image34.png"/><Relationship Id="rId16" Type="http://schemas.openxmlformats.org/officeDocument/2006/relationships/image" Target="../media/image40.png"/><Relationship Id="rId5" Type="http://schemas.openxmlformats.org/officeDocument/2006/relationships/image" Target="../media/image38.png"/><Relationship Id="rId19" Type="http://schemas.openxmlformats.org/officeDocument/2006/relationships/image" Target="../media/image35.png"/><Relationship Id="rId6" Type="http://schemas.openxmlformats.org/officeDocument/2006/relationships/image" Target="../media/image41.png"/><Relationship Id="rId18" Type="http://schemas.openxmlformats.org/officeDocument/2006/relationships/image" Target="../media/image72.png"/><Relationship Id="rId7" Type="http://schemas.openxmlformats.org/officeDocument/2006/relationships/image" Target="../media/image44.png"/><Relationship Id="rId8" Type="http://schemas.openxmlformats.org/officeDocument/2006/relationships/image" Target="../media/image39.png"/></Relationships>
</file>

<file path=ppt/slides/_rels/slide17.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79.png"/><Relationship Id="rId13" Type="http://schemas.openxmlformats.org/officeDocument/2006/relationships/image" Target="../media/image48.png"/><Relationship Id="rId12" Type="http://schemas.openxmlformats.org/officeDocument/2006/relationships/image" Target="../media/image52.png"/><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s://www.youtube.com/watch?v=0Zb5fgO0ubE" TargetMode="External"/><Relationship Id="rId4" Type="http://schemas.openxmlformats.org/officeDocument/2006/relationships/image" Target="../media/image50.png"/><Relationship Id="rId9" Type="http://schemas.openxmlformats.org/officeDocument/2006/relationships/image" Target="../media/image45.png"/><Relationship Id="rId15" Type="http://schemas.openxmlformats.org/officeDocument/2006/relationships/image" Target="../media/image56.png"/><Relationship Id="rId14" Type="http://schemas.openxmlformats.org/officeDocument/2006/relationships/image" Target="../media/image63.png"/><Relationship Id="rId16" Type="http://schemas.openxmlformats.org/officeDocument/2006/relationships/image" Target="../media/image57.png"/><Relationship Id="rId5" Type="http://schemas.openxmlformats.org/officeDocument/2006/relationships/image" Target="../media/image42.png"/><Relationship Id="rId6" Type="http://schemas.openxmlformats.org/officeDocument/2006/relationships/image" Target="../media/image51.png"/><Relationship Id="rId7" Type="http://schemas.openxmlformats.org/officeDocument/2006/relationships/image" Target="../media/image55.png"/><Relationship Id="rId8" Type="http://schemas.openxmlformats.org/officeDocument/2006/relationships/image" Target="../media/image9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8.png"/><Relationship Id="rId4" Type="http://schemas.openxmlformats.org/officeDocument/2006/relationships/image" Target="../media/image60.png"/><Relationship Id="rId5"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74.png"/><Relationship Id="rId4" Type="http://schemas.openxmlformats.org/officeDocument/2006/relationships/image" Target="../media/image64.png"/><Relationship Id="rId5" Type="http://schemas.openxmlformats.org/officeDocument/2006/relationships/image" Target="../media/image61.png"/><Relationship Id="rId6" Type="http://schemas.openxmlformats.org/officeDocument/2006/relationships/image" Target="../media/image66.png"/><Relationship Id="rId7"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96.png"/><Relationship Id="rId5" Type="http://schemas.openxmlformats.org/officeDocument/2006/relationships/image" Target="../media/image91.png"/><Relationship Id="rId6" Type="http://schemas.openxmlformats.org/officeDocument/2006/relationships/image" Target="../media/image75.png"/><Relationship Id="rId7" Type="http://schemas.openxmlformats.org/officeDocument/2006/relationships/image" Target="../media/image8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88.png"/><Relationship Id="rId4" Type="http://schemas.openxmlformats.org/officeDocument/2006/relationships/image" Target="../media/image80.png"/><Relationship Id="rId5" Type="http://schemas.openxmlformats.org/officeDocument/2006/relationships/image" Target="../media/image68.png"/><Relationship Id="rId6" Type="http://schemas.openxmlformats.org/officeDocument/2006/relationships/image" Target="../media/image94.png"/><Relationship Id="rId7" Type="http://schemas.openxmlformats.org/officeDocument/2006/relationships/image" Target="../media/image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73.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77.png"/><Relationship Id="rId7" Type="http://schemas.openxmlformats.org/officeDocument/2006/relationships/hyperlink" Target="https://www.youtube.com/watch?v=bDRFiomUfdc"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71.png"/><Relationship Id="rId5" Type="http://schemas.openxmlformats.org/officeDocument/2006/relationships/image" Target="../media/image70.png"/><Relationship Id="rId6" Type="http://schemas.openxmlformats.org/officeDocument/2006/relationships/image" Target="../media/image78.png"/><Relationship Id="rId7" Type="http://schemas.openxmlformats.org/officeDocument/2006/relationships/image" Target="../media/image69.png"/><Relationship Id="rId8"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9.png"/><Relationship Id="rId4" Type="http://schemas.openxmlformats.org/officeDocument/2006/relationships/image" Target="../media/image96.png"/><Relationship Id="rId5" Type="http://schemas.openxmlformats.org/officeDocument/2006/relationships/image" Target="../media/image91.png"/><Relationship Id="rId6" Type="http://schemas.openxmlformats.org/officeDocument/2006/relationships/image" Target="../media/image75.png"/><Relationship Id="rId7" Type="http://schemas.openxmlformats.org/officeDocument/2006/relationships/image" Target="../media/image83.png"/><Relationship Id="rId8" Type="http://schemas.openxmlformats.org/officeDocument/2006/relationships/image" Target="../media/image9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74.png"/><Relationship Id="rId4" Type="http://schemas.openxmlformats.org/officeDocument/2006/relationships/image" Target="../media/image64.png"/><Relationship Id="rId5" Type="http://schemas.openxmlformats.org/officeDocument/2006/relationships/image" Target="../media/image61.png"/><Relationship Id="rId6" Type="http://schemas.openxmlformats.org/officeDocument/2006/relationships/image" Target="../media/image66.png"/><Relationship Id="rId7" Type="http://schemas.openxmlformats.org/officeDocument/2006/relationships/image" Target="../media/image62.png"/><Relationship Id="rId8" Type="http://schemas.openxmlformats.org/officeDocument/2006/relationships/image" Target="../media/image9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86.jpg"/><Relationship Id="rId4" Type="http://schemas.openxmlformats.org/officeDocument/2006/relationships/image" Target="../media/image30.jpg"/><Relationship Id="rId5" Type="http://schemas.openxmlformats.org/officeDocument/2006/relationships/image" Target="../media/image13.png"/><Relationship Id="rId6" Type="http://schemas.openxmlformats.org/officeDocument/2006/relationships/hyperlink" Target="https://www.youtube.com/watch?v=RuK3XS2olNQ"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90.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5.png"/><Relationship Id="rId7" Type="http://schemas.openxmlformats.org/officeDocument/2006/relationships/hyperlink" Target="https://www.php.net/manual/es/langref.ph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4.png"/><Relationship Id="rId4" Type="http://schemas.openxmlformats.org/officeDocument/2006/relationships/hyperlink" Target="https://profile.es/blog/desarrollador-full-stack/#%C2%BFQue_es_un_desarrollador_Full_Stack" TargetMode="External"/><Relationship Id="rId5" Type="http://schemas.openxmlformats.org/officeDocument/2006/relationships/hyperlink" Target="https://union.cat/es/historia-full-stack" TargetMode="External"/><Relationship Id="rId6" Type="http://schemas.openxmlformats.org/officeDocument/2006/relationships/hyperlink" Target="https://fundacion-uc3.thebridge.tech/blog/origen-del-trabajo-full-stack-developer" TargetMode="External"/><Relationship Id="rId7" Type="http://schemas.openxmlformats.org/officeDocument/2006/relationships/hyperlink" Target="https://trabajarporelmundo.org/full-stack-develop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3884"/>
        </a:solidFill>
      </p:bgPr>
    </p:bg>
    <p:spTree>
      <p:nvGrpSpPr>
        <p:cNvPr id="129" name="Shape 129"/>
        <p:cNvGrpSpPr/>
        <p:nvPr/>
      </p:nvGrpSpPr>
      <p:grpSpPr>
        <a:xfrm>
          <a:off x="0" y="0"/>
          <a:ext cx="0" cy="0"/>
          <a:chOff x="0" y="0"/>
          <a:chExt cx="0" cy="0"/>
        </a:xfrm>
      </p:grpSpPr>
      <p:pic>
        <p:nvPicPr>
          <p:cNvPr descr="Mujer sonriendo para la cámara con una chaqueta negra&#10;&#10;Descripción generada automáticamente" id="130" name="Google Shape;130;p25"/>
          <p:cNvPicPr preferRelativeResize="0"/>
          <p:nvPr/>
        </p:nvPicPr>
        <p:blipFill rotWithShape="1">
          <a:blip r:embed="rId3">
            <a:alphaModFix/>
          </a:blip>
          <a:srcRect b="0" l="0" r="0" t="0"/>
          <a:stretch/>
        </p:blipFill>
        <p:spPr>
          <a:xfrm>
            <a:off x="1" y="0"/>
            <a:ext cx="4250772" cy="5143500"/>
          </a:xfrm>
          <a:prstGeom prst="rect">
            <a:avLst/>
          </a:prstGeom>
          <a:noFill/>
          <a:ln>
            <a:noFill/>
          </a:ln>
        </p:spPr>
      </p:pic>
      <p:pic>
        <p:nvPicPr>
          <p:cNvPr id="131" name="Google Shape;131;p25"/>
          <p:cNvPicPr preferRelativeResize="0"/>
          <p:nvPr/>
        </p:nvPicPr>
        <p:blipFill rotWithShape="1">
          <a:blip r:embed="rId4">
            <a:alphaModFix/>
          </a:blip>
          <a:srcRect b="0" l="0" r="0" t="0"/>
          <a:stretch/>
        </p:blipFill>
        <p:spPr>
          <a:xfrm>
            <a:off x="5640602" y="4449043"/>
            <a:ext cx="2467991" cy="670187"/>
          </a:xfrm>
          <a:prstGeom prst="rect">
            <a:avLst/>
          </a:prstGeom>
          <a:noFill/>
          <a:ln>
            <a:noFill/>
          </a:ln>
        </p:spPr>
      </p:pic>
      <p:sp>
        <p:nvSpPr>
          <p:cNvPr id="132" name="Google Shape;132;p25"/>
          <p:cNvSpPr/>
          <p:nvPr/>
        </p:nvSpPr>
        <p:spPr>
          <a:xfrm>
            <a:off x="4721188" y="2695884"/>
            <a:ext cx="3960900" cy="742200"/>
          </a:xfrm>
          <a:prstGeom prst="roundRect">
            <a:avLst>
              <a:gd fmla="val 50000"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pic>
        <p:nvPicPr>
          <p:cNvPr id="133" name="Google Shape;133;p25"/>
          <p:cNvPicPr preferRelativeResize="0"/>
          <p:nvPr/>
        </p:nvPicPr>
        <p:blipFill rotWithShape="1">
          <a:blip r:embed="rId5">
            <a:alphaModFix/>
          </a:blip>
          <a:srcRect b="0" l="0" r="0" t="0"/>
          <a:stretch/>
        </p:blipFill>
        <p:spPr>
          <a:xfrm>
            <a:off x="4833570" y="2885102"/>
            <a:ext cx="1216923" cy="383325"/>
          </a:xfrm>
          <a:prstGeom prst="rect">
            <a:avLst/>
          </a:prstGeom>
          <a:noFill/>
          <a:ln>
            <a:noFill/>
          </a:ln>
        </p:spPr>
      </p:pic>
      <p:pic>
        <p:nvPicPr>
          <p:cNvPr id="134" name="Google Shape;134;p25"/>
          <p:cNvPicPr preferRelativeResize="0"/>
          <p:nvPr/>
        </p:nvPicPr>
        <p:blipFill rotWithShape="1">
          <a:blip r:embed="rId6">
            <a:alphaModFix/>
          </a:blip>
          <a:srcRect b="0" l="0" r="0" t="0"/>
          <a:stretch/>
        </p:blipFill>
        <p:spPr>
          <a:xfrm>
            <a:off x="7415935" y="2873132"/>
            <a:ext cx="1066297" cy="373079"/>
          </a:xfrm>
          <a:prstGeom prst="rect">
            <a:avLst/>
          </a:prstGeom>
          <a:noFill/>
          <a:ln>
            <a:noFill/>
          </a:ln>
        </p:spPr>
      </p:pic>
      <p:sp>
        <p:nvSpPr>
          <p:cNvPr id="135" name="Google Shape;135;p25"/>
          <p:cNvSpPr/>
          <p:nvPr/>
        </p:nvSpPr>
        <p:spPr>
          <a:xfrm>
            <a:off x="7633607" y="-494"/>
            <a:ext cx="1474200" cy="327300"/>
          </a:xfrm>
          <a:prstGeom prst="roundRect">
            <a:avLst>
              <a:gd fmla="val 16667" name="adj"/>
            </a:avLst>
          </a:prstGeom>
          <a:solidFill>
            <a:srgbClr val="094D9E"/>
          </a:solidFill>
          <a:ln cap="flat" cmpd="sng" w="25400">
            <a:solidFill>
              <a:srgbClr val="485E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 sz="1400" u="none" cap="none" strike="noStrike">
                <a:solidFill>
                  <a:srgbClr val="FFFFFF"/>
                </a:solidFill>
                <a:latin typeface="Calibri"/>
                <a:ea typeface="Calibri"/>
                <a:cs typeface="Calibri"/>
                <a:sym typeface="Calibri"/>
              </a:rPr>
              <a:t>PosMedia</a:t>
            </a:r>
            <a:endParaRPr b="0" i="0" sz="1400" u="none" cap="none" strike="noStrike">
              <a:solidFill>
                <a:srgbClr val="FFFFFF"/>
              </a:solidFill>
              <a:latin typeface="Calibri"/>
              <a:ea typeface="Calibri"/>
              <a:cs typeface="Calibri"/>
              <a:sym typeface="Calibri"/>
            </a:endParaRPr>
          </a:p>
        </p:txBody>
      </p:sp>
      <p:pic>
        <p:nvPicPr>
          <p:cNvPr id="136" name="Google Shape;136;p25"/>
          <p:cNvPicPr preferRelativeResize="0"/>
          <p:nvPr/>
        </p:nvPicPr>
        <p:blipFill rotWithShape="1">
          <a:blip r:embed="rId7">
            <a:alphaModFix/>
          </a:blip>
          <a:srcRect b="0" l="0" r="0" t="0"/>
          <a:stretch/>
        </p:blipFill>
        <p:spPr>
          <a:xfrm>
            <a:off x="7751314" y="41688"/>
            <a:ext cx="247814" cy="247814"/>
          </a:xfrm>
          <a:prstGeom prst="rect">
            <a:avLst/>
          </a:prstGeom>
          <a:noFill/>
          <a:ln>
            <a:noFill/>
          </a:ln>
        </p:spPr>
      </p:pic>
      <p:pic>
        <p:nvPicPr>
          <p:cNvPr descr="Bienvenido | Atenea | Agencia distrital para la educación superior, la  ciencia y la tecnología" id="137" name="Google Shape;137;p25"/>
          <p:cNvPicPr preferRelativeResize="0"/>
          <p:nvPr/>
        </p:nvPicPr>
        <p:blipFill rotWithShape="1">
          <a:blip r:embed="rId8">
            <a:alphaModFix/>
          </a:blip>
          <a:srcRect b="0" l="0" r="0" t="0"/>
          <a:stretch/>
        </p:blipFill>
        <p:spPr>
          <a:xfrm>
            <a:off x="6123279" y="2870510"/>
            <a:ext cx="1216923" cy="367418"/>
          </a:xfrm>
          <a:prstGeom prst="rect">
            <a:avLst/>
          </a:prstGeom>
          <a:noFill/>
          <a:ln>
            <a:noFill/>
          </a:ln>
        </p:spPr>
      </p:pic>
      <p:pic>
        <p:nvPicPr>
          <p:cNvPr id="138" name="Google Shape;138;p25"/>
          <p:cNvPicPr preferRelativeResize="0"/>
          <p:nvPr/>
        </p:nvPicPr>
        <p:blipFill rotWithShape="1">
          <a:blip r:embed="rId9">
            <a:alphaModFix/>
          </a:blip>
          <a:srcRect b="0" l="0" r="0" t="0"/>
          <a:stretch/>
        </p:blipFill>
        <p:spPr>
          <a:xfrm>
            <a:off x="4663383" y="61595"/>
            <a:ext cx="2774220" cy="1506714"/>
          </a:xfrm>
          <a:prstGeom prst="rect">
            <a:avLst/>
          </a:prstGeom>
          <a:noFill/>
          <a:ln>
            <a:noFill/>
          </a:ln>
        </p:spPr>
      </p:pic>
      <p:sp>
        <p:nvSpPr>
          <p:cNvPr id="139" name="Google Shape;139;p25"/>
          <p:cNvSpPr txBox="1"/>
          <p:nvPr/>
        </p:nvSpPr>
        <p:spPr>
          <a:xfrm>
            <a:off x="4315190" y="1744362"/>
            <a:ext cx="4572000" cy="261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chemeClr val="accent4"/>
                </a:solidFill>
                <a:latin typeface="Arial"/>
                <a:ea typeface="Arial"/>
                <a:cs typeface="Arial"/>
                <a:sym typeface="Arial"/>
              </a:rPr>
              <a:t>Universidad Distrital Francisco José de Caldas</a:t>
            </a:r>
            <a:endParaRPr b="1" i="0" sz="1400" u="none" cap="none" strike="noStrike">
              <a:solidFill>
                <a:schemeClr val="accent4"/>
              </a:solidFill>
              <a:latin typeface="Arial"/>
              <a:ea typeface="Arial"/>
              <a:cs typeface="Arial"/>
              <a:sym typeface="Arial"/>
            </a:endParaRPr>
          </a:p>
        </p:txBody>
      </p:sp>
      <p:pic>
        <p:nvPicPr>
          <p:cNvPr descr="Gráfico de burbujas&#10;&#10;Descripción generada automáticamente con confianza media" id="140" name="Google Shape;140;p25"/>
          <p:cNvPicPr preferRelativeResize="0"/>
          <p:nvPr/>
        </p:nvPicPr>
        <p:blipFill rotWithShape="1">
          <a:blip r:embed="rId10">
            <a:alphaModFix/>
          </a:blip>
          <a:srcRect b="0" l="0" r="0" t="0"/>
          <a:stretch/>
        </p:blipFill>
        <p:spPr>
          <a:xfrm>
            <a:off x="4715242" y="4397007"/>
            <a:ext cx="985898" cy="739423"/>
          </a:xfrm>
          <a:prstGeom prst="rect">
            <a:avLst/>
          </a:prstGeom>
          <a:noFill/>
          <a:ln>
            <a:noFill/>
          </a:ln>
        </p:spPr>
      </p:pic>
      <p:pic>
        <p:nvPicPr>
          <p:cNvPr descr="Interfaz de usuario gráfica&#10;&#10;Descripción generada automáticamente con confianza media" id="141" name="Google Shape;141;p25"/>
          <p:cNvPicPr preferRelativeResize="0"/>
          <p:nvPr/>
        </p:nvPicPr>
        <p:blipFill rotWithShape="1">
          <a:blip r:embed="rId11">
            <a:alphaModFix/>
          </a:blip>
          <a:srcRect b="0" l="0" r="0" t="0"/>
          <a:stretch/>
        </p:blipFill>
        <p:spPr>
          <a:xfrm>
            <a:off x="0" y="616"/>
            <a:ext cx="1694223" cy="553390"/>
          </a:xfrm>
          <a:prstGeom prst="rect">
            <a:avLst/>
          </a:prstGeom>
          <a:noFill/>
          <a:ln>
            <a:noFill/>
          </a:ln>
        </p:spPr>
      </p:pic>
      <p:sp>
        <p:nvSpPr>
          <p:cNvPr id="142" name="Google Shape;142;p25"/>
          <p:cNvSpPr txBox="1"/>
          <p:nvPr/>
        </p:nvSpPr>
        <p:spPr>
          <a:xfrm>
            <a:off x="4930311" y="3760847"/>
            <a:ext cx="3603000" cy="253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chemeClr val="accent4"/>
                </a:solidFill>
                <a:latin typeface="Arial"/>
                <a:ea typeface="Arial"/>
                <a:cs typeface="Arial"/>
                <a:sym typeface="Arial"/>
              </a:rPr>
              <a:t>Convenio NO. 290 de 2022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pSp>
        <p:nvGrpSpPr>
          <p:cNvPr id="224" name="Google Shape;224;p34"/>
          <p:cNvGrpSpPr/>
          <p:nvPr/>
        </p:nvGrpSpPr>
        <p:grpSpPr>
          <a:xfrm>
            <a:off x="4922750" y="1456950"/>
            <a:ext cx="4095000" cy="2991300"/>
            <a:chOff x="4922750" y="1456950"/>
            <a:chExt cx="4095000" cy="2991300"/>
          </a:xfrm>
        </p:grpSpPr>
        <p:sp>
          <p:nvSpPr>
            <p:cNvPr id="225" name="Google Shape;225;p34"/>
            <p:cNvSpPr/>
            <p:nvPr/>
          </p:nvSpPr>
          <p:spPr>
            <a:xfrm>
              <a:off x="4922750" y="1456950"/>
              <a:ext cx="4095000" cy="2991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6" name="Google Shape;226;p34"/>
            <p:cNvSpPr txBox="1"/>
            <p:nvPr/>
          </p:nvSpPr>
          <p:spPr>
            <a:xfrm>
              <a:off x="5740013" y="1497445"/>
              <a:ext cx="25647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lang="es" sz="1100">
                  <a:solidFill>
                    <a:srgbClr val="666666"/>
                  </a:solidFill>
                  <a:latin typeface="Calibri"/>
                  <a:ea typeface="Calibri"/>
                  <a:cs typeface="Calibri"/>
                  <a:sym typeface="Calibri"/>
                </a:rPr>
                <a:t>Arquitectura</a:t>
              </a:r>
              <a:endParaRPr b="1" i="0" sz="1100" u="none" cap="none" strike="noStrike">
                <a:solidFill>
                  <a:srgbClr val="666666"/>
                </a:solidFill>
                <a:latin typeface="Calibri"/>
                <a:ea typeface="Calibri"/>
                <a:cs typeface="Calibri"/>
                <a:sym typeface="Calibri"/>
              </a:endParaRPr>
            </a:p>
          </p:txBody>
        </p:sp>
      </p:grpSp>
      <p:sp>
        <p:nvSpPr>
          <p:cNvPr id="227" name="Google Shape;227;p34"/>
          <p:cNvSpPr/>
          <p:nvPr/>
        </p:nvSpPr>
        <p:spPr>
          <a:xfrm>
            <a:off x="5019725" y="1972375"/>
            <a:ext cx="2644500" cy="486000"/>
          </a:xfrm>
          <a:prstGeom prst="roundRect">
            <a:avLst>
              <a:gd fmla="val 16667" name="adj"/>
            </a:avLst>
          </a:prstGeom>
          <a:solidFill>
            <a:srgbClr val="FFC000"/>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600"/>
              <a:buFont typeface="Arial"/>
              <a:buNone/>
            </a:pPr>
            <a:r>
              <a:rPr b="1" i="0" lang="es" sz="1600" u="none" cap="none" strike="noStrike">
                <a:solidFill>
                  <a:srgbClr val="FFFFFF"/>
                </a:solidFill>
                <a:latin typeface="Arial"/>
                <a:ea typeface="Arial"/>
                <a:cs typeface="Arial"/>
                <a:sym typeface="Arial"/>
              </a:rPr>
              <a:t>Vista</a:t>
            </a:r>
            <a:endParaRPr b="1" i="0" sz="1600" u="none" cap="none" strike="noStrike">
              <a:solidFill>
                <a:srgbClr val="FFFFFF"/>
              </a:solidFill>
              <a:latin typeface="Arial"/>
              <a:ea typeface="Arial"/>
              <a:cs typeface="Arial"/>
              <a:sym typeface="Arial"/>
            </a:endParaRPr>
          </a:p>
        </p:txBody>
      </p:sp>
      <p:sp>
        <p:nvSpPr>
          <p:cNvPr id="228" name="Google Shape;228;p34"/>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9" name="Google Shape;229;p34"/>
          <p:cNvSpPr txBox="1"/>
          <p:nvPr>
            <p:ph type="title"/>
          </p:nvPr>
        </p:nvSpPr>
        <p:spPr>
          <a:xfrm>
            <a:off x="2132251" y="477122"/>
            <a:ext cx="4829400" cy="6102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SzPts val="1500"/>
              <a:buNone/>
            </a:pPr>
            <a:r>
              <a:rPr lang="es" sz="3000">
                <a:solidFill>
                  <a:srgbClr val="7F7F7F"/>
                </a:solidFill>
              </a:rPr>
              <a:t>Paginas Web Dinamica</a:t>
            </a:r>
            <a:endParaRPr sz="3000">
              <a:solidFill>
                <a:srgbClr val="7F7F7F"/>
              </a:solidFill>
            </a:endParaRPr>
          </a:p>
        </p:txBody>
      </p:sp>
      <p:sp>
        <p:nvSpPr>
          <p:cNvPr id="230" name="Google Shape;230;p34"/>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pic>
        <p:nvPicPr>
          <p:cNvPr id="231" name="Google Shape;231;p34"/>
          <p:cNvPicPr preferRelativeResize="0"/>
          <p:nvPr/>
        </p:nvPicPr>
        <p:blipFill rotWithShape="1">
          <a:blip r:embed="rId3">
            <a:alphaModFix/>
          </a:blip>
          <a:srcRect b="0" l="0" r="0" t="0"/>
          <a:stretch/>
        </p:blipFill>
        <p:spPr>
          <a:xfrm>
            <a:off x="5174244" y="2033140"/>
            <a:ext cx="747431" cy="364950"/>
          </a:xfrm>
          <a:prstGeom prst="rect">
            <a:avLst/>
          </a:prstGeom>
          <a:noFill/>
          <a:ln>
            <a:noFill/>
          </a:ln>
        </p:spPr>
      </p:pic>
      <p:pic>
        <p:nvPicPr>
          <p:cNvPr id="232" name="Google Shape;232;p34"/>
          <p:cNvPicPr preferRelativeResize="0"/>
          <p:nvPr/>
        </p:nvPicPr>
        <p:blipFill>
          <a:blip r:embed="rId4">
            <a:alphaModFix/>
          </a:blip>
          <a:stretch>
            <a:fillRect/>
          </a:stretch>
        </p:blipFill>
        <p:spPr>
          <a:xfrm>
            <a:off x="270825" y="1794025"/>
            <a:ext cx="4204539" cy="2118701"/>
          </a:xfrm>
          <a:prstGeom prst="rect">
            <a:avLst/>
          </a:prstGeom>
          <a:noFill/>
          <a:ln>
            <a:noFill/>
          </a:ln>
          <a:effectLst>
            <a:outerShdw blurRad="57150" rotWithShape="0" algn="bl" dir="5400000" dist="19050">
              <a:srgbClr val="000000">
                <a:alpha val="50000"/>
              </a:srgbClr>
            </a:outerShdw>
          </a:effectLst>
        </p:spPr>
      </p:pic>
      <p:sp>
        <p:nvSpPr>
          <p:cNvPr id="233" name="Google Shape;233;p34"/>
          <p:cNvSpPr/>
          <p:nvPr/>
        </p:nvSpPr>
        <p:spPr>
          <a:xfrm>
            <a:off x="5019725" y="2681775"/>
            <a:ext cx="2644500" cy="486000"/>
          </a:xfrm>
          <a:prstGeom prst="roundRect">
            <a:avLst>
              <a:gd fmla="val 16667" name="adj"/>
            </a:avLst>
          </a:prstGeom>
          <a:solidFill>
            <a:srgbClr val="E0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s" sz="1600" u="none" cap="none" strike="noStrike">
                <a:solidFill>
                  <a:srgbClr val="FFFFFF"/>
                </a:solidFill>
                <a:latin typeface="Arial"/>
                <a:ea typeface="Arial"/>
                <a:cs typeface="Arial"/>
                <a:sym typeface="Arial"/>
              </a:rPr>
              <a:t>Controller</a:t>
            </a:r>
            <a:endParaRPr b="1" i="0" sz="1600" u="none" cap="none" strike="noStrike">
              <a:solidFill>
                <a:srgbClr val="FFFFFF"/>
              </a:solidFill>
              <a:latin typeface="Arial"/>
              <a:ea typeface="Arial"/>
              <a:cs typeface="Arial"/>
              <a:sym typeface="Arial"/>
            </a:endParaRPr>
          </a:p>
        </p:txBody>
      </p:sp>
      <p:grpSp>
        <p:nvGrpSpPr>
          <p:cNvPr id="234" name="Google Shape;234;p34"/>
          <p:cNvGrpSpPr/>
          <p:nvPr/>
        </p:nvGrpSpPr>
        <p:grpSpPr>
          <a:xfrm>
            <a:off x="5317798" y="2735556"/>
            <a:ext cx="335729" cy="367181"/>
            <a:chOff x="5947200" y="3177300"/>
            <a:chExt cx="454240" cy="498075"/>
          </a:xfrm>
        </p:grpSpPr>
        <p:pic>
          <p:nvPicPr>
            <p:cNvPr id="235" name="Google Shape;235;p34"/>
            <p:cNvPicPr preferRelativeResize="0"/>
            <p:nvPr/>
          </p:nvPicPr>
          <p:blipFill rotWithShape="1">
            <a:blip r:embed="rId5">
              <a:alphaModFix/>
            </a:blip>
            <a:srcRect b="0" l="0" r="714" t="813"/>
            <a:stretch/>
          </p:blipFill>
          <p:spPr>
            <a:xfrm>
              <a:off x="5953850" y="3187675"/>
              <a:ext cx="432675" cy="482650"/>
            </a:xfrm>
            <a:prstGeom prst="rect">
              <a:avLst/>
            </a:prstGeom>
            <a:noFill/>
            <a:ln>
              <a:noFill/>
            </a:ln>
          </p:spPr>
        </p:pic>
        <p:sp>
          <p:nvSpPr>
            <p:cNvPr id="236" name="Google Shape;236;p34"/>
            <p:cNvSpPr/>
            <p:nvPr/>
          </p:nvSpPr>
          <p:spPr>
            <a:xfrm rot="-10592139">
              <a:off x="6263917" y="3181252"/>
              <a:ext cx="134045" cy="117820"/>
            </a:xfrm>
            <a:prstGeom prst="rtTriangle">
              <a:avLst/>
            </a:prstGeom>
            <a:solidFill>
              <a:srgbClr val="E06667"/>
            </a:solidFill>
            <a:ln cap="flat" cmpd="sng" w="9525">
              <a:solidFill>
                <a:srgbClr val="E0666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4"/>
            <p:cNvSpPr/>
            <p:nvPr/>
          </p:nvSpPr>
          <p:spPr>
            <a:xfrm>
              <a:off x="5947200" y="3177300"/>
              <a:ext cx="68400" cy="145800"/>
            </a:xfrm>
            <a:prstGeom prst="rect">
              <a:avLst/>
            </a:prstGeom>
            <a:solidFill>
              <a:srgbClr val="E06667"/>
            </a:solidFill>
            <a:ln cap="flat" cmpd="sng" w="9525">
              <a:solidFill>
                <a:srgbClr val="E0666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4"/>
            <p:cNvSpPr/>
            <p:nvPr/>
          </p:nvSpPr>
          <p:spPr>
            <a:xfrm>
              <a:off x="5947200" y="3434475"/>
              <a:ext cx="68400" cy="240900"/>
            </a:xfrm>
            <a:prstGeom prst="rect">
              <a:avLst/>
            </a:prstGeom>
            <a:solidFill>
              <a:srgbClr val="E06667"/>
            </a:solidFill>
            <a:ln cap="flat" cmpd="sng" w="9525">
              <a:solidFill>
                <a:srgbClr val="E0666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 name="Google Shape;239;p34"/>
          <p:cNvSpPr/>
          <p:nvPr/>
        </p:nvSpPr>
        <p:spPr>
          <a:xfrm>
            <a:off x="5019725" y="3391175"/>
            <a:ext cx="2644500" cy="4860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s" sz="1600">
                <a:solidFill>
                  <a:srgbClr val="FFFFFF"/>
                </a:solidFill>
              </a:rPr>
              <a:t>Services</a:t>
            </a:r>
            <a:endParaRPr b="1" i="0" sz="1600" u="none" cap="none" strike="noStrike">
              <a:solidFill>
                <a:srgbClr val="FFFFFF"/>
              </a:solidFill>
              <a:latin typeface="Arial"/>
              <a:ea typeface="Arial"/>
              <a:cs typeface="Arial"/>
              <a:sym typeface="Arial"/>
            </a:endParaRPr>
          </a:p>
        </p:txBody>
      </p:sp>
      <p:grpSp>
        <p:nvGrpSpPr>
          <p:cNvPr id="240" name="Google Shape;240;p34"/>
          <p:cNvGrpSpPr/>
          <p:nvPr/>
        </p:nvGrpSpPr>
        <p:grpSpPr>
          <a:xfrm>
            <a:off x="5318244" y="3451461"/>
            <a:ext cx="334820" cy="364541"/>
            <a:chOff x="5943088" y="4304250"/>
            <a:chExt cx="454240" cy="498075"/>
          </a:xfrm>
        </p:grpSpPr>
        <p:pic>
          <p:nvPicPr>
            <p:cNvPr id="241" name="Google Shape;241;p34"/>
            <p:cNvPicPr preferRelativeResize="0"/>
            <p:nvPr/>
          </p:nvPicPr>
          <p:blipFill rotWithShape="1">
            <a:blip r:embed="rId5">
              <a:alphaModFix/>
            </a:blip>
            <a:srcRect b="0" l="0" r="714" t="813"/>
            <a:stretch/>
          </p:blipFill>
          <p:spPr>
            <a:xfrm>
              <a:off x="5953850" y="4319675"/>
              <a:ext cx="432675" cy="482650"/>
            </a:xfrm>
            <a:prstGeom prst="rect">
              <a:avLst/>
            </a:prstGeom>
            <a:noFill/>
            <a:ln>
              <a:noFill/>
            </a:ln>
          </p:spPr>
        </p:pic>
        <p:sp>
          <p:nvSpPr>
            <p:cNvPr id="242" name="Google Shape;242;p34"/>
            <p:cNvSpPr/>
            <p:nvPr/>
          </p:nvSpPr>
          <p:spPr>
            <a:xfrm>
              <a:off x="5943088" y="4304250"/>
              <a:ext cx="68400" cy="145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4"/>
            <p:cNvSpPr/>
            <p:nvPr/>
          </p:nvSpPr>
          <p:spPr>
            <a:xfrm>
              <a:off x="5943088" y="4561425"/>
              <a:ext cx="68400" cy="2409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4"/>
            <p:cNvSpPr/>
            <p:nvPr/>
          </p:nvSpPr>
          <p:spPr>
            <a:xfrm rot="-10592139">
              <a:off x="6259805" y="4308202"/>
              <a:ext cx="134045" cy="117820"/>
            </a:xfrm>
            <a:prstGeom prst="rtTriangle">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 name="Google Shape;245;p34"/>
          <p:cNvSpPr/>
          <p:nvPr/>
        </p:nvSpPr>
        <p:spPr>
          <a:xfrm>
            <a:off x="7847700" y="1972375"/>
            <a:ext cx="1114800" cy="1940400"/>
          </a:xfrm>
          <a:prstGeom prst="roundRect">
            <a:avLst>
              <a:gd fmla="val 16667" name="adj"/>
            </a:avLst>
          </a:prstGeom>
          <a:solidFill>
            <a:srgbClr val="71C5B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i="0" lang="es" sz="1600" u="none" cap="none" strike="noStrike">
                <a:solidFill>
                  <a:srgbClr val="FFFFFF"/>
                </a:solidFill>
                <a:latin typeface="Arial"/>
                <a:ea typeface="Arial"/>
                <a:cs typeface="Arial"/>
                <a:sym typeface="Arial"/>
              </a:rPr>
              <a:t>Modelo</a:t>
            </a:r>
            <a:endParaRPr b="1" i="0" sz="1600" u="none" cap="none" strike="noStrike">
              <a:solidFill>
                <a:srgbClr val="FFFFFF"/>
              </a:solidFill>
              <a:latin typeface="Arial"/>
              <a:ea typeface="Arial"/>
              <a:cs typeface="Arial"/>
              <a:sym typeface="Arial"/>
            </a:endParaRPr>
          </a:p>
        </p:txBody>
      </p:sp>
      <p:grpSp>
        <p:nvGrpSpPr>
          <p:cNvPr id="246" name="Google Shape;246;p34"/>
          <p:cNvGrpSpPr/>
          <p:nvPr/>
        </p:nvGrpSpPr>
        <p:grpSpPr>
          <a:xfrm>
            <a:off x="8237689" y="3300070"/>
            <a:ext cx="334820" cy="364541"/>
            <a:chOff x="10717975" y="3735888"/>
            <a:chExt cx="454240" cy="498075"/>
          </a:xfrm>
        </p:grpSpPr>
        <p:pic>
          <p:nvPicPr>
            <p:cNvPr id="247" name="Google Shape;247;p34"/>
            <p:cNvPicPr preferRelativeResize="0"/>
            <p:nvPr/>
          </p:nvPicPr>
          <p:blipFill rotWithShape="1">
            <a:blip r:embed="rId5">
              <a:alphaModFix/>
            </a:blip>
            <a:srcRect b="0" l="0" r="714" t="813"/>
            <a:stretch/>
          </p:blipFill>
          <p:spPr>
            <a:xfrm>
              <a:off x="10724625" y="3748263"/>
              <a:ext cx="432675" cy="482650"/>
            </a:xfrm>
            <a:prstGeom prst="rect">
              <a:avLst/>
            </a:prstGeom>
            <a:noFill/>
            <a:ln>
              <a:noFill/>
            </a:ln>
          </p:spPr>
        </p:pic>
        <p:sp>
          <p:nvSpPr>
            <p:cNvPr id="248" name="Google Shape;248;p34"/>
            <p:cNvSpPr/>
            <p:nvPr/>
          </p:nvSpPr>
          <p:spPr>
            <a:xfrm rot="-10592139">
              <a:off x="11034692" y="3739839"/>
              <a:ext cx="134045" cy="117820"/>
            </a:xfrm>
            <a:prstGeom prst="rtTriangle">
              <a:avLst/>
            </a:prstGeom>
            <a:solidFill>
              <a:srgbClr val="71C5B5"/>
            </a:solidFill>
            <a:ln cap="flat" cmpd="sng" w="9525">
              <a:solidFill>
                <a:srgbClr val="71C5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4"/>
            <p:cNvSpPr/>
            <p:nvPr/>
          </p:nvSpPr>
          <p:spPr>
            <a:xfrm>
              <a:off x="10717975" y="3735888"/>
              <a:ext cx="68400" cy="145800"/>
            </a:xfrm>
            <a:prstGeom prst="rect">
              <a:avLst/>
            </a:prstGeom>
            <a:solidFill>
              <a:srgbClr val="71C5B5"/>
            </a:solidFill>
            <a:ln cap="flat" cmpd="sng" w="9525">
              <a:solidFill>
                <a:srgbClr val="71C5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4"/>
            <p:cNvSpPr/>
            <p:nvPr/>
          </p:nvSpPr>
          <p:spPr>
            <a:xfrm>
              <a:off x="10717975" y="3993063"/>
              <a:ext cx="68400" cy="240900"/>
            </a:xfrm>
            <a:prstGeom prst="rect">
              <a:avLst/>
            </a:prstGeom>
            <a:solidFill>
              <a:srgbClr val="71C5B5"/>
            </a:solidFill>
            <a:ln cap="flat" cmpd="sng" w="9525">
              <a:solidFill>
                <a:srgbClr val="71C5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1" name="Google Shape;251;p34"/>
          <p:cNvCxnSpPr/>
          <p:nvPr/>
        </p:nvCxnSpPr>
        <p:spPr>
          <a:xfrm flipH="1">
            <a:off x="6308800" y="2452825"/>
            <a:ext cx="2700" cy="220200"/>
          </a:xfrm>
          <a:prstGeom prst="straightConnector1">
            <a:avLst/>
          </a:prstGeom>
          <a:noFill/>
          <a:ln cap="flat" cmpd="sng" w="19050">
            <a:solidFill>
              <a:srgbClr val="5B9BD5"/>
            </a:solidFill>
            <a:prstDash val="solid"/>
            <a:round/>
            <a:headEnd len="sm" w="sm" type="none"/>
            <a:tailEnd len="med" w="med" type="triangle"/>
          </a:ln>
        </p:spPr>
      </p:cxnSp>
      <p:cxnSp>
        <p:nvCxnSpPr>
          <p:cNvPr id="252" name="Google Shape;252;p34"/>
          <p:cNvCxnSpPr/>
          <p:nvPr/>
        </p:nvCxnSpPr>
        <p:spPr>
          <a:xfrm rot="10800000">
            <a:off x="6509800" y="2439000"/>
            <a:ext cx="5400" cy="231300"/>
          </a:xfrm>
          <a:prstGeom prst="straightConnector1">
            <a:avLst/>
          </a:prstGeom>
          <a:noFill/>
          <a:ln cap="flat" cmpd="sng" w="19050">
            <a:solidFill>
              <a:srgbClr val="5B9BD5"/>
            </a:solidFill>
            <a:prstDash val="solid"/>
            <a:round/>
            <a:headEnd len="sm" w="sm" type="none"/>
            <a:tailEnd len="med" w="med" type="triangle"/>
          </a:ln>
        </p:spPr>
      </p:cxnSp>
      <p:cxnSp>
        <p:nvCxnSpPr>
          <p:cNvPr id="253" name="Google Shape;253;p34"/>
          <p:cNvCxnSpPr/>
          <p:nvPr/>
        </p:nvCxnSpPr>
        <p:spPr>
          <a:xfrm flipH="1">
            <a:off x="6308800" y="3181600"/>
            <a:ext cx="2700" cy="220200"/>
          </a:xfrm>
          <a:prstGeom prst="straightConnector1">
            <a:avLst/>
          </a:prstGeom>
          <a:noFill/>
          <a:ln cap="flat" cmpd="sng" w="19050">
            <a:solidFill>
              <a:srgbClr val="5B9BD5"/>
            </a:solidFill>
            <a:prstDash val="solid"/>
            <a:round/>
            <a:headEnd len="sm" w="sm" type="none"/>
            <a:tailEnd len="med" w="med" type="triangle"/>
          </a:ln>
        </p:spPr>
      </p:cxnSp>
      <p:cxnSp>
        <p:nvCxnSpPr>
          <p:cNvPr id="254" name="Google Shape;254;p34"/>
          <p:cNvCxnSpPr/>
          <p:nvPr/>
        </p:nvCxnSpPr>
        <p:spPr>
          <a:xfrm rot="10800000">
            <a:off x="6509800" y="3167775"/>
            <a:ext cx="5400" cy="231300"/>
          </a:xfrm>
          <a:prstGeom prst="straightConnector1">
            <a:avLst/>
          </a:prstGeom>
          <a:noFill/>
          <a:ln cap="flat" cmpd="sng" w="19050">
            <a:solidFill>
              <a:srgbClr val="5B9BD5"/>
            </a:solidFill>
            <a:prstDash val="solid"/>
            <a:round/>
            <a:headEnd len="sm" w="sm" type="none"/>
            <a:tailEnd len="med" w="med" type="triangle"/>
          </a:ln>
        </p:spPr>
      </p:cxnSp>
      <p:cxnSp>
        <p:nvCxnSpPr>
          <p:cNvPr id="255" name="Google Shape;255;p34"/>
          <p:cNvCxnSpPr>
            <a:stCxn id="227" idx="3"/>
          </p:cNvCxnSpPr>
          <p:nvPr/>
        </p:nvCxnSpPr>
        <p:spPr>
          <a:xfrm>
            <a:off x="7664225" y="2215375"/>
            <a:ext cx="181500" cy="600"/>
          </a:xfrm>
          <a:prstGeom prst="straightConnector1">
            <a:avLst/>
          </a:prstGeom>
          <a:noFill/>
          <a:ln cap="flat" cmpd="sng" w="9525">
            <a:solidFill>
              <a:srgbClr val="5B9BD5"/>
            </a:solidFill>
            <a:prstDash val="solid"/>
            <a:round/>
            <a:headEnd len="sm" w="sm" type="none"/>
            <a:tailEnd len="med" w="med" type="triangle"/>
          </a:ln>
        </p:spPr>
      </p:cxnSp>
      <p:cxnSp>
        <p:nvCxnSpPr>
          <p:cNvPr id="256" name="Google Shape;256;p34"/>
          <p:cNvCxnSpPr/>
          <p:nvPr/>
        </p:nvCxnSpPr>
        <p:spPr>
          <a:xfrm>
            <a:off x="7664225" y="2918838"/>
            <a:ext cx="181500" cy="600"/>
          </a:xfrm>
          <a:prstGeom prst="straightConnector1">
            <a:avLst/>
          </a:prstGeom>
          <a:noFill/>
          <a:ln cap="flat" cmpd="sng" w="9525">
            <a:solidFill>
              <a:srgbClr val="5B9BD5"/>
            </a:solidFill>
            <a:prstDash val="solid"/>
            <a:round/>
            <a:headEnd len="sm" w="sm" type="none"/>
            <a:tailEnd len="med" w="med" type="triangle"/>
          </a:ln>
        </p:spPr>
      </p:cxnSp>
      <p:grpSp>
        <p:nvGrpSpPr>
          <p:cNvPr id="257" name="Google Shape;257;p34"/>
          <p:cNvGrpSpPr/>
          <p:nvPr/>
        </p:nvGrpSpPr>
        <p:grpSpPr>
          <a:xfrm>
            <a:off x="4968050" y="1616825"/>
            <a:ext cx="4049700" cy="3526675"/>
            <a:chOff x="4968050" y="1616825"/>
            <a:chExt cx="4049700" cy="3526675"/>
          </a:xfrm>
        </p:grpSpPr>
        <p:sp>
          <p:nvSpPr>
            <p:cNvPr id="258" name="Google Shape;258;p34"/>
            <p:cNvSpPr/>
            <p:nvPr/>
          </p:nvSpPr>
          <p:spPr>
            <a:xfrm flipH="1">
              <a:off x="4968050" y="1616825"/>
              <a:ext cx="4049700" cy="2419800"/>
            </a:xfrm>
            <a:prstGeom prst="corner">
              <a:avLst>
                <a:gd fmla="val 59735" name="adj1"/>
                <a:gd fmla="val 50000" name="adj2"/>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txBox="1"/>
            <p:nvPr/>
          </p:nvSpPr>
          <p:spPr>
            <a:xfrm>
              <a:off x="6296900" y="4681800"/>
              <a:ext cx="139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rgbClr val="FF9E64"/>
                  </a:solidFill>
                  <a:latin typeface="Calibri"/>
                  <a:ea typeface="Calibri"/>
                  <a:cs typeface="Calibri"/>
                  <a:sym typeface="Calibri"/>
                </a:rPr>
                <a:t>Backend</a:t>
              </a:r>
              <a:endParaRPr b="1" sz="1800">
                <a:solidFill>
                  <a:srgbClr val="FF9E64"/>
                </a:solidFill>
                <a:latin typeface="Calibri"/>
                <a:ea typeface="Calibri"/>
                <a:cs typeface="Calibri"/>
                <a:sym typeface="Calibri"/>
              </a:endParaRPr>
            </a:p>
          </p:txBody>
        </p:sp>
        <p:cxnSp>
          <p:nvCxnSpPr>
            <p:cNvPr id="260" name="Google Shape;260;p34"/>
            <p:cNvCxnSpPr>
              <a:stCxn id="259" idx="0"/>
              <a:endCxn id="258" idx="1"/>
            </p:cNvCxnSpPr>
            <p:nvPr/>
          </p:nvCxnSpPr>
          <p:spPr>
            <a:xfrm rot="10800000">
              <a:off x="6992900" y="4036500"/>
              <a:ext cx="0" cy="645300"/>
            </a:xfrm>
            <a:prstGeom prst="straightConnector1">
              <a:avLst/>
            </a:prstGeom>
            <a:noFill/>
            <a:ln cap="flat" cmpd="sng" w="19050">
              <a:solidFill>
                <a:srgbClr val="FF9E64"/>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6" name="Google Shape;266;p35"/>
          <p:cNvSpPr txBox="1"/>
          <p:nvPr>
            <p:ph type="title"/>
          </p:nvPr>
        </p:nvSpPr>
        <p:spPr>
          <a:xfrm>
            <a:off x="2132251" y="477122"/>
            <a:ext cx="4829400" cy="6102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SzPts val="1500"/>
              <a:buNone/>
            </a:pPr>
            <a:r>
              <a:rPr lang="es" sz="3000">
                <a:solidFill>
                  <a:srgbClr val="7F7F7F"/>
                </a:solidFill>
              </a:rPr>
              <a:t>Paginas Web Dinamica</a:t>
            </a:r>
            <a:endParaRPr sz="3000">
              <a:solidFill>
                <a:srgbClr val="7F7F7F"/>
              </a:solidFill>
            </a:endParaRPr>
          </a:p>
        </p:txBody>
      </p:sp>
      <p:sp>
        <p:nvSpPr>
          <p:cNvPr id="267" name="Google Shape;267;p35"/>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pic>
        <p:nvPicPr>
          <p:cNvPr id="268" name="Google Shape;268;p35"/>
          <p:cNvPicPr preferRelativeResize="0"/>
          <p:nvPr/>
        </p:nvPicPr>
        <p:blipFill>
          <a:blip r:embed="rId3">
            <a:alphaModFix/>
          </a:blip>
          <a:stretch>
            <a:fillRect/>
          </a:stretch>
        </p:blipFill>
        <p:spPr>
          <a:xfrm>
            <a:off x="270825" y="1794025"/>
            <a:ext cx="4204539" cy="2118701"/>
          </a:xfrm>
          <a:prstGeom prst="rect">
            <a:avLst/>
          </a:prstGeom>
          <a:noFill/>
          <a:ln>
            <a:noFill/>
          </a:ln>
          <a:effectLst>
            <a:outerShdw blurRad="57150" rotWithShape="0" algn="bl" dir="5400000" dist="19050">
              <a:srgbClr val="000000">
                <a:alpha val="50000"/>
              </a:srgbClr>
            </a:outerShdw>
          </a:effectLst>
        </p:spPr>
      </p:pic>
      <p:pic>
        <p:nvPicPr>
          <p:cNvPr id="269" name="Google Shape;269;p35"/>
          <p:cNvPicPr preferRelativeResize="0"/>
          <p:nvPr/>
        </p:nvPicPr>
        <p:blipFill rotWithShape="1">
          <a:blip r:embed="rId4">
            <a:alphaModFix/>
          </a:blip>
          <a:srcRect b="67496" l="0" r="78115" t="0"/>
          <a:stretch/>
        </p:blipFill>
        <p:spPr>
          <a:xfrm>
            <a:off x="5878750" y="1257975"/>
            <a:ext cx="1050576" cy="1629563"/>
          </a:xfrm>
          <a:prstGeom prst="rect">
            <a:avLst/>
          </a:prstGeom>
          <a:noFill/>
          <a:ln>
            <a:noFill/>
          </a:ln>
        </p:spPr>
      </p:pic>
      <p:sp>
        <p:nvSpPr>
          <p:cNvPr id="270" name="Google Shape;270;p35"/>
          <p:cNvSpPr txBox="1"/>
          <p:nvPr/>
        </p:nvSpPr>
        <p:spPr>
          <a:xfrm>
            <a:off x="5817381" y="916013"/>
            <a:ext cx="1173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es" sz="2000" u="none" cap="none" strike="noStrike">
                <a:solidFill>
                  <a:srgbClr val="666666"/>
                </a:solidFill>
                <a:latin typeface="Nunito Black"/>
                <a:ea typeface="Nunito Black"/>
                <a:cs typeface="Nunito Black"/>
                <a:sym typeface="Nunito Black"/>
              </a:rPr>
              <a:t>Host</a:t>
            </a:r>
            <a:endParaRPr b="0" i="0" sz="2000" u="none" cap="none" strike="noStrike">
              <a:solidFill>
                <a:srgbClr val="666666"/>
              </a:solidFill>
              <a:latin typeface="Nunito Black"/>
              <a:ea typeface="Nunito Black"/>
              <a:cs typeface="Nunito Black"/>
              <a:sym typeface="Nunito Black"/>
            </a:endParaRPr>
          </a:p>
        </p:txBody>
      </p:sp>
      <p:sp>
        <p:nvSpPr>
          <p:cNvPr id="271" name="Google Shape;271;p35"/>
          <p:cNvSpPr/>
          <p:nvPr/>
        </p:nvSpPr>
        <p:spPr>
          <a:xfrm flipH="1" rot="10800000">
            <a:off x="7150675" y="1318501"/>
            <a:ext cx="385800" cy="504600"/>
          </a:xfrm>
          <a:prstGeom prst="foldedCorner">
            <a:avLst>
              <a:gd fmla="val 30651" name="adj"/>
            </a:avLst>
          </a:prstGeom>
          <a:solidFill>
            <a:srgbClr val="E7E7E7"/>
          </a:solidFill>
          <a:ln cap="flat" cmpd="sng" w="9525">
            <a:solidFill>
              <a:srgbClr val="ACAC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5"/>
          <p:cNvSpPr/>
          <p:nvPr/>
        </p:nvSpPr>
        <p:spPr>
          <a:xfrm>
            <a:off x="7016063" y="1408626"/>
            <a:ext cx="267300" cy="114000"/>
          </a:xfrm>
          <a:prstGeom prst="roundRect">
            <a:avLst>
              <a:gd fmla="val 16667" name="adj"/>
            </a:avLst>
          </a:prstGeom>
          <a:solidFill>
            <a:srgbClr val="F840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73" name="Google Shape;273;p35"/>
          <p:cNvSpPr txBox="1"/>
          <p:nvPr/>
        </p:nvSpPr>
        <p:spPr>
          <a:xfrm>
            <a:off x="6980213" y="1334826"/>
            <a:ext cx="3576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
              <a:buFont typeface="Arial"/>
              <a:buNone/>
            </a:pPr>
            <a:r>
              <a:rPr b="1" i="0" lang="es" sz="500" u="none" cap="none" strike="noStrike">
                <a:solidFill>
                  <a:srgbClr val="FFFFFF"/>
                </a:solidFill>
                <a:latin typeface="Calibri"/>
                <a:ea typeface="Calibri"/>
                <a:cs typeface="Calibri"/>
                <a:sym typeface="Calibri"/>
              </a:rPr>
              <a:t>HTML</a:t>
            </a:r>
            <a:endParaRPr b="1" i="0" sz="500" u="none" cap="none" strike="noStrike">
              <a:solidFill>
                <a:srgbClr val="FFFFFF"/>
              </a:solidFill>
              <a:latin typeface="Calibri"/>
              <a:ea typeface="Calibri"/>
              <a:cs typeface="Calibri"/>
              <a:sym typeface="Calibri"/>
            </a:endParaRPr>
          </a:p>
        </p:txBody>
      </p:sp>
      <p:sp>
        <p:nvSpPr>
          <p:cNvPr id="274" name="Google Shape;274;p35"/>
          <p:cNvSpPr txBox="1"/>
          <p:nvPr/>
        </p:nvSpPr>
        <p:spPr>
          <a:xfrm>
            <a:off x="7128625" y="1461775"/>
            <a:ext cx="429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666666"/>
                </a:solidFill>
                <a:latin typeface="Calibri"/>
                <a:ea typeface="Calibri"/>
                <a:cs typeface="Calibri"/>
                <a:sym typeface="Calibri"/>
              </a:rPr>
              <a:t>&lt;/&gt;</a:t>
            </a:r>
            <a:endParaRPr b="0" i="0" sz="1400" u="none" cap="none" strike="noStrike">
              <a:solidFill>
                <a:srgbClr val="666666"/>
              </a:solidFill>
              <a:latin typeface="Calibri"/>
              <a:ea typeface="Calibri"/>
              <a:cs typeface="Calibri"/>
              <a:sym typeface="Calibri"/>
            </a:endParaRPr>
          </a:p>
        </p:txBody>
      </p:sp>
      <p:sp>
        <p:nvSpPr>
          <p:cNvPr id="275" name="Google Shape;275;p35"/>
          <p:cNvSpPr/>
          <p:nvPr/>
        </p:nvSpPr>
        <p:spPr>
          <a:xfrm flipH="1" rot="10800000">
            <a:off x="7627075" y="1804501"/>
            <a:ext cx="385800" cy="504600"/>
          </a:xfrm>
          <a:prstGeom prst="foldedCorner">
            <a:avLst>
              <a:gd fmla="val 30651" name="adj"/>
            </a:avLst>
          </a:prstGeom>
          <a:solidFill>
            <a:srgbClr val="E7E7E7"/>
          </a:solidFill>
          <a:ln cap="flat" cmpd="sng" w="9525">
            <a:solidFill>
              <a:srgbClr val="ACAC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5"/>
          <p:cNvSpPr/>
          <p:nvPr/>
        </p:nvSpPr>
        <p:spPr>
          <a:xfrm>
            <a:off x="7557375" y="1946676"/>
            <a:ext cx="267300" cy="114000"/>
          </a:xfrm>
          <a:prstGeom prst="roundRect">
            <a:avLst>
              <a:gd fmla="val 16667" name="adj"/>
            </a:avLst>
          </a:prstGeom>
          <a:solidFill>
            <a:srgbClr val="3E6E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77" name="Google Shape;277;p35"/>
          <p:cNvSpPr txBox="1"/>
          <p:nvPr/>
        </p:nvSpPr>
        <p:spPr>
          <a:xfrm>
            <a:off x="7557375" y="1872876"/>
            <a:ext cx="3576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
              <a:buFont typeface="Arial"/>
              <a:buNone/>
            </a:pPr>
            <a:r>
              <a:rPr b="1" i="0" lang="es" sz="500" u="none" cap="none" strike="noStrike">
                <a:solidFill>
                  <a:srgbClr val="FFFFFF"/>
                </a:solidFill>
                <a:latin typeface="Calibri"/>
                <a:ea typeface="Calibri"/>
                <a:cs typeface="Calibri"/>
                <a:sym typeface="Calibri"/>
              </a:rPr>
              <a:t>CSS</a:t>
            </a:r>
            <a:endParaRPr b="1" i="0" sz="500" u="none" cap="none" strike="noStrike">
              <a:solidFill>
                <a:srgbClr val="FFFFFF"/>
              </a:solidFill>
              <a:latin typeface="Calibri"/>
              <a:ea typeface="Calibri"/>
              <a:cs typeface="Calibri"/>
              <a:sym typeface="Calibri"/>
            </a:endParaRPr>
          </a:p>
        </p:txBody>
      </p:sp>
      <p:sp>
        <p:nvSpPr>
          <p:cNvPr id="278" name="Google Shape;278;p35"/>
          <p:cNvSpPr txBox="1"/>
          <p:nvPr/>
        </p:nvSpPr>
        <p:spPr>
          <a:xfrm>
            <a:off x="7579700" y="1946676"/>
            <a:ext cx="51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666666"/>
                </a:solidFill>
                <a:latin typeface="Calibri"/>
                <a:ea typeface="Calibri"/>
                <a:cs typeface="Calibri"/>
                <a:sym typeface="Calibri"/>
              </a:rPr>
              <a:t>c : p</a:t>
            </a:r>
            <a:endParaRPr b="0" i="0" sz="1400" u="none" cap="none" strike="noStrike">
              <a:solidFill>
                <a:srgbClr val="666666"/>
              </a:solidFill>
              <a:latin typeface="Calibri"/>
              <a:ea typeface="Calibri"/>
              <a:cs typeface="Calibri"/>
              <a:sym typeface="Calibri"/>
            </a:endParaRPr>
          </a:p>
        </p:txBody>
      </p:sp>
      <p:sp>
        <p:nvSpPr>
          <p:cNvPr id="279" name="Google Shape;279;p35"/>
          <p:cNvSpPr/>
          <p:nvPr/>
        </p:nvSpPr>
        <p:spPr>
          <a:xfrm flipH="1" rot="10800000">
            <a:off x="7150075" y="2490301"/>
            <a:ext cx="385800" cy="504600"/>
          </a:xfrm>
          <a:prstGeom prst="foldedCorner">
            <a:avLst>
              <a:gd fmla="val 30651" name="adj"/>
            </a:avLst>
          </a:prstGeom>
          <a:solidFill>
            <a:srgbClr val="E7E7E7"/>
          </a:solidFill>
          <a:ln cap="flat" cmpd="sng" w="9525">
            <a:solidFill>
              <a:srgbClr val="ACAC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5"/>
          <p:cNvSpPr/>
          <p:nvPr/>
        </p:nvSpPr>
        <p:spPr>
          <a:xfrm>
            <a:off x="7080375" y="2632476"/>
            <a:ext cx="267300" cy="114000"/>
          </a:xfrm>
          <a:prstGeom prst="roundRect">
            <a:avLst>
              <a:gd fmla="val 16667" name="adj"/>
            </a:avLst>
          </a:prstGeom>
          <a:solidFill>
            <a:srgbClr val="FFC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81" name="Google Shape;281;p35"/>
          <p:cNvSpPr txBox="1"/>
          <p:nvPr/>
        </p:nvSpPr>
        <p:spPr>
          <a:xfrm>
            <a:off x="7096650" y="2558676"/>
            <a:ext cx="3576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
              <a:buFont typeface="Arial"/>
              <a:buNone/>
            </a:pPr>
            <a:r>
              <a:rPr b="1" i="0" lang="es" sz="500" u="none" cap="none" strike="noStrike">
                <a:solidFill>
                  <a:srgbClr val="FFFFFF"/>
                </a:solidFill>
                <a:latin typeface="Calibri"/>
                <a:ea typeface="Calibri"/>
                <a:cs typeface="Calibri"/>
                <a:sym typeface="Calibri"/>
              </a:rPr>
              <a:t>JS</a:t>
            </a:r>
            <a:endParaRPr b="1" i="0" sz="500" u="none" cap="none" strike="noStrike">
              <a:solidFill>
                <a:srgbClr val="FFFFFF"/>
              </a:solidFill>
              <a:latin typeface="Calibri"/>
              <a:ea typeface="Calibri"/>
              <a:cs typeface="Calibri"/>
              <a:sym typeface="Calibri"/>
            </a:endParaRPr>
          </a:p>
        </p:txBody>
      </p:sp>
      <p:sp>
        <p:nvSpPr>
          <p:cNvPr id="282" name="Google Shape;282;p35"/>
          <p:cNvSpPr txBox="1"/>
          <p:nvPr/>
        </p:nvSpPr>
        <p:spPr>
          <a:xfrm>
            <a:off x="7176850" y="2642251"/>
            <a:ext cx="429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666666"/>
                </a:solidFill>
                <a:latin typeface="Calibri"/>
                <a:ea typeface="Calibri"/>
                <a:cs typeface="Calibri"/>
                <a:sym typeface="Calibri"/>
              </a:rPr>
              <a:t>{ }</a:t>
            </a:r>
            <a:endParaRPr b="0" i="0" sz="1400" u="none" cap="none" strike="noStrike">
              <a:solidFill>
                <a:srgbClr val="666666"/>
              </a:solidFill>
              <a:latin typeface="Calibri"/>
              <a:ea typeface="Calibri"/>
              <a:cs typeface="Calibri"/>
              <a:sym typeface="Calibri"/>
            </a:endParaRPr>
          </a:p>
        </p:txBody>
      </p:sp>
      <p:cxnSp>
        <p:nvCxnSpPr>
          <p:cNvPr id="283" name="Google Shape;283;p35"/>
          <p:cNvCxnSpPr>
            <a:endCxn id="278" idx="1"/>
          </p:cNvCxnSpPr>
          <p:nvPr/>
        </p:nvCxnSpPr>
        <p:spPr>
          <a:xfrm>
            <a:off x="6824300" y="2145276"/>
            <a:ext cx="755400" cy="1500"/>
          </a:xfrm>
          <a:prstGeom prst="straightConnector1">
            <a:avLst/>
          </a:prstGeom>
          <a:noFill/>
          <a:ln cap="flat" cmpd="sng" w="9525">
            <a:solidFill>
              <a:srgbClr val="44546A"/>
            </a:solidFill>
            <a:prstDash val="solid"/>
            <a:round/>
            <a:headEnd len="sm" w="sm" type="none"/>
            <a:tailEnd len="med" w="med" type="triangle"/>
          </a:ln>
        </p:spPr>
      </p:cxnSp>
      <p:cxnSp>
        <p:nvCxnSpPr>
          <p:cNvPr id="284" name="Google Shape;284;p35"/>
          <p:cNvCxnSpPr>
            <a:endCxn id="274" idx="1"/>
          </p:cNvCxnSpPr>
          <p:nvPr/>
        </p:nvCxnSpPr>
        <p:spPr>
          <a:xfrm flipH="1" rot="10800000">
            <a:off x="6824425" y="1661876"/>
            <a:ext cx="304200" cy="483600"/>
          </a:xfrm>
          <a:prstGeom prst="straightConnector1">
            <a:avLst/>
          </a:prstGeom>
          <a:noFill/>
          <a:ln cap="flat" cmpd="sng" w="9525">
            <a:solidFill>
              <a:srgbClr val="44546A"/>
            </a:solidFill>
            <a:prstDash val="solid"/>
            <a:round/>
            <a:headEnd len="sm" w="sm" type="none"/>
            <a:tailEnd len="med" w="med" type="triangle"/>
          </a:ln>
        </p:spPr>
      </p:cxnSp>
      <p:cxnSp>
        <p:nvCxnSpPr>
          <p:cNvPr id="285" name="Google Shape;285;p35"/>
          <p:cNvCxnSpPr/>
          <p:nvPr/>
        </p:nvCxnSpPr>
        <p:spPr>
          <a:xfrm>
            <a:off x="6824422" y="2145400"/>
            <a:ext cx="302400" cy="486000"/>
          </a:xfrm>
          <a:prstGeom prst="straightConnector1">
            <a:avLst/>
          </a:prstGeom>
          <a:noFill/>
          <a:ln cap="flat" cmpd="sng" w="9525">
            <a:solidFill>
              <a:srgbClr val="44546A"/>
            </a:solidFill>
            <a:prstDash val="solid"/>
            <a:round/>
            <a:headEnd len="sm" w="sm" type="none"/>
            <a:tailEnd len="med" w="med" type="triangle"/>
          </a:ln>
        </p:spPr>
      </p:cxnSp>
      <p:pic>
        <p:nvPicPr>
          <p:cNvPr id="286" name="Google Shape;286;p35"/>
          <p:cNvPicPr preferRelativeResize="0"/>
          <p:nvPr/>
        </p:nvPicPr>
        <p:blipFill rotWithShape="1">
          <a:blip r:embed="rId4">
            <a:alphaModFix/>
          </a:blip>
          <a:srcRect b="67496" l="0" r="78115" t="0"/>
          <a:stretch/>
        </p:blipFill>
        <p:spPr>
          <a:xfrm>
            <a:off x="5878750" y="3368175"/>
            <a:ext cx="1050576" cy="1629563"/>
          </a:xfrm>
          <a:prstGeom prst="rect">
            <a:avLst/>
          </a:prstGeom>
          <a:noFill/>
          <a:ln>
            <a:noFill/>
          </a:ln>
        </p:spPr>
      </p:pic>
      <p:sp>
        <p:nvSpPr>
          <p:cNvPr id="287" name="Google Shape;287;p35"/>
          <p:cNvSpPr txBox="1"/>
          <p:nvPr/>
        </p:nvSpPr>
        <p:spPr>
          <a:xfrm>
            <a:off x="5817393" y="3058188"/>
            <a:ext cx="1173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lang="es" sz="2000">
                <a:solidFill>
                  <a:srgbClr val="666666"/>
                </a:solidFill>
                <a:latin typeface="Nunito Black"/>
                <a:ea typeface="Nunito Black"/>
                <a:cs typeface="Nunito Black"/>
                <a:sym typeface="Nunito Black"/>
              </a:rPr>
              <a:t>Server</a:t>
            </a:r>
            <a:endParaRPr b="0" i="0" sz="2000" u="none" cap="none" strike="noStrike">
              <a:solidFill>
                <a:srgbClr val="666666"/>
              </a:solidFill>
              <a:latin typeface="Nunito Black"/>
              <a:ea typeface="Nunito Black"/>
              <a:cs typeface="Nunito Black"/>
              <a:sym typeface="Nunito Black"/>
            </a:endParaRPr>
          </a:p>
        </p:txBody>
      </p:sp>
      <p:sp>
        <p:nvSpPr>
          <p:cNvPr id="288" name="Google Shape;288;p35"/>
          <p:cNvSpPr/>
          <p:nvPr/>
        </p:nvSpPr>
        <p:spPr>
          <a:xfrm flipH="1" rot="10800000">
            <a:off x="7206500" y="3624013"/>
            <a:ext cx="385800" cy="504600"/>
          </a:xfrm>
          <a:prstGeom prst="foldedCorner">
            <a:avLst>
              <a:gd fmla="val 30651" name="adj"/>
            </a:avLst>
          </a:prstGeom>
          <a:solidFill>
            <a:srgbClr val="E7E7E7"/>
          </a:solidFill>
          <a:ln cap="flat" cmpd="sng" w="9525">
            <a:solidFill>
              <a:srgbClr val="ACAC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5"/>
          <p:cNvSpPr/>
          <p:nvPr/>
        </p:nvSpPr>
        <p:spPr>
          <a:xfrm>
            <a:off x="7136800" y="3766188"/>
            <a:ext cx="267300" cy="114000"/>
          </a:xfrm>
          <a:prstGeom prst="roundRect">
            <a:avLst>
              <a:gd fmla="val 16667" name="adj"/>
            </a:avLst>
          </a:prstGeom>
          <a:solidFill>
            <a:srgbClr val="6E40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0" name="Google Shape;290;p35"/>
          <p:cNvSpPr txBox="1"/>
          <p:nvPr/>
        </p:nvSpPr>
        <p:spPr>
          <a:xfrm>
            <a:off x="7136750" y="3691988"/>
            <a:ext cx="3576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
              <a:buFont typeface="Arial"/>
              <a:buNone/>
            </a:pPr>
            <a:r>
              <a:rPr b="1" i="0" lang="es" sz="500" u="none" cap="none" strike="noStrike">
                <a:solidFill>
                  <a:srgbClr val="FFFFFF"/>
                </a:solidFill>
                <a:latin typeface="Calibri"/>
                <a:ea typeface="Calibri"/>
                <a:cs typeface="Calibri"/>
                <a:sym typeface="Calibri"/>
              </a:rPr>
              <a:t>PHP</a:t>
            </a:r>
            <a:endParaRPr b="1" i="0" sz="500" u="none" cap="none" strike="noStrike">
              <a:solidFill>
                <a:srgbClr val="FFFFFF"/>
              </a:solidFill>
              <a:latin typeface="Calibri"/>
              <a:ea typeface="Calibri"/>
              <a:cs typeface="Calibri"/>
              <a:sym typeface="Calibri"/>
            </a:endParaRPr>
          </a:p>
        </p:txBody>
      </p:sp>
      <p:sp>
        <p:nvSpPr>
          <p:cNvPr id="291" name="Google Shape;291;p35"/>
          <p:cNvSpPr txBox="1"/>
          <p:nvPr/>
        </p:nvSpPr>
        <p:spPr>
          <a:xfrm>
            <a:off x="7233275" y="3775963"/>
            <a:ext cx="429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666666"/>
                </a:solidFill>
                <a:latin typeface="Calibri"/>
                <a:ea typeface="Calibri"/>
                <a:cs typeface="Calibri"/>
                <a:sym typeface="Calibri"/>
              </a:rPr>
              <a:t>{ }</a:t>
            </a:r>
            <a:endParaRPr b="0" i="0" sz="1400" u="none" cap="none" strike="noStrike">
              <a:solidFill>
                <a:srgbClr val="666666"/>
              </a:solidFill>
              <a:latin typeface="Calibri"/>
              <a:ea typeface="Calibri"/>
              <a:cs typeface="Calibri"/>
              <a:sym typeface="Calibri"/>
            </a:endParaRPr>
          </a:p>
        </p:txBody>
      </p:sp>
      <p:cxnSp>
        <p:nvCxnSpPr>
          <p:cNvPr id="292" name="Google Shape;292;p35"/>
          <p:cNvCxnSpPr>
            <a:endCxn id="291" idx="1"/>
          </p:cNvCxnSpPr>
          <p:nvPr/>
        </p:nvCxnSpPr>
        <p:spPr>
          <a:xfrm flipH="1" rot="10800000">
            <a:off x="6764975" y="3976063"/>
            <a:ext cx="468300" cy="302400"/>
          </a:xfrm>
          <a:prstGeom prst="straightConnector1">
            <a:avLst/>
          </a:prstGeom>
          <a:noFill/>
          <a:ln cap="flat" cmpd="sng" w="9525">
            <a:solidFill>
              <a:srgbClr val="44546A"/>
            </a:solidFill>
            <a:prstDash val="solid"/>
            <a:round/>
            <a:headEnd len="sm" w="sm" type="none"/>
            <a:tailEnd len="med" w="med" type="triangle"/>
          </a:ln>
        </p:spPr>
      </p:cxnSp>
      <p:pic>
        <p:nvPicPr>
          <p:cNvPr id="293" name="Google Shape;293;p35"/>
          <p:cNvPicPr preferRelativeResize="0"/>
          <p:nvPr/>
        </p:nvPicPr>
        <p:blipFill rotWithShape="1">
          <a:blip r:embed="rId5">
            <a:alphaModFix/>
          </a:blip>
          <a:srcRect b="18537" l="11275" r="57654" t="20542"/>
          <a:stretch/>
        </p:blipFill>
        <p:spPr>
          <a:xfrm>
            <a:off x="7207063" y="4429138"/>
            <a:ext cx="385802" cy="503427"/>
          </a:xfrm>
          <a:prstGeom prst="rect">
            <a:avLst/>
          </a:prstGeom>
          <a:noFill/>
          <a:ln>
            <a:noFill/>
          </a:ln>
        </p:spPr>
      </p:pic>
      <p:cxnSp>
        <p:nvCxnSpPr>
          <p:cNvPr id="294" name="Google Shape;294;p35"/>
          <p:cNvCxnSpPr>
            <a:endCxn id="293" idx="1"/>
          </p:cNvCxnSpPr>
          <p:nvPr/>
        </p:nvCxnSpPr>
        <p:spPr>
          <a:xfrm>
            <a:off x="6764863" y="4278252"/>
            <a:ext cx="442200" cy="402600"/>
          </a:xfrm>
          <a:prstGeom prst="straightConnector1">
            <a:avLst/>
          </a:prstGeom>
          <a:noFill/>
          <a:ln cap="flat" cmpd="sng" w="9525">
            <a:solidFill>
              <a:srgbClr val="44546A"/>
            </a:solidFill>
            <a:prstDash val="solid"/>
            <a:round/>
            <a:headEnd len="sm" w="sm" type="none"/>
            <a:tailEnd len="med" w="med" type="triangle"/>
          </a:ln>
        </p:spPr>
      </p:cxnSp>
      <p:sp>
        <p:nvSpPr>
          <p:cNvPr id="295" name="Google Shape;295;p35"/>
          <p:cNvSpPr txBox="1"/>
          <p:nvPr/>
        </p:nvSpPr>
        <p:spPr>
          <a:xfrm>
            <a:off x="7752050" y="4373063"/>
            <a:ext cx="123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Información dinamica</a:t>
            </a:r>
            <a:endParaRPr>
              <a:latin typeface="Calibri"/>
              <a:ea typeface="Calibri"/>
              <a:cs typeface="Calibri"/>
              <a:sym typeface="Calibri"/>
            </a:endParaRPr>
          </a:p>
        </p:txBody>
      </p:sp>
      <p:cxnSp>
        <p:nvCxnSpPr>
          <p:cNvPr id="296" name="Google Shape;296;p35"/>
          <p:cNvCxnSpPr>
            <a:stCxn id="268" idx="3"/>
            <a:endCxn id="269" idx="1"/>
          </p:cNvCxnSpPr>
          <p:nvPr/>
        </p:nvCxnSpPr>
        <p:spPr>
          <a:xfrm flipH="1" rot="10800000">
            <a:off x="4475364" y="2072776"/>
            <a:ext cx="1403400" cy="780600"/>
          </a:xfrm>
          <a:prstGeom prst="straightConnector1">
            <a:avLst/>
          </a:prstGeom>
          <a:noFill/>
          <a:ln cap="flat" cmpd="sng" w="9525">
            <a:solidFill>
              <a:schemeClr val="dk2"/>
            </a:solidFill>
            <a:prstDash val="solid"/>
            <a:round/>
            <a:headEnd len="med" w="med" type="none"/>
            <a:tailEnd len="med" w="med" type="triangle"/>
          </a:ln>
        </p:spPr>
      </p:cxnSp>
      <p:cxnSp>
        <p:nvCxnSpPr>
          <p:cNvPr id="297" name="Google Shape;297;p35"/>
          <p:cNvCxnSpPr>
            <a:stCxn id="268" idx="3"/>
            <a:endCxn id="286" idx="1"/>
          </p:cNvCxnSpPr>
          <p:nvPr/>
        </p:nvCxnSpPr>
        <p:spPr>
          <a:xfrm>
            <a:off x="4475364" y="2853376"/>
            <a:ext cx="1403400" cy="132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3" name="Google Shape;303;p36"/>
          <p:cNvSpPr txBox="1"/>
          <p:nvPr>
            <p:ph type="title"/>
          </p:nvPr>
        </p:nvSpPr>
        <p:spPr>
          <a:xfrm>
            <a:off x="0" y="315500"/>
            <a:ext cx="45720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Frontend</a:t>
            </a:r>
            <a:endParaRPr sz="3000">
              <a:solidFill>
                <a:srgbClr val="7F7F7F"/>
              </a:solidFill>
            </a:endParaRPr>
          </a:p>
        </p:txBody>
      </p:sp>
      <p:sp>
        <p:nvSpPr>
          <p:cNvPr id="304" name="Google Shape;304;p36"/>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cxnSp>
        <p:nvCxnSpPr>
          <p:cNvPr id="305" name="Google Shape;305;p36"/>
          <p:cNvCxnSpPr/>
          <p:nvPr/>
        </p:nvCxnSpPr>
        <p:spPr>
          <a:xfrm>
            <a:off x="4571995" y="1143213"/>
            <a:ext cx="0" cy="332400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4120"/>
              </a:srgbClr>
            </a:outerShdw>
          </a:effectLst>
        </p:spPr>
      </p:cxnSp>
      <p:sp>
        <p:nvSpPr>
          <p:cNvPr id="306" name="Google Shape;306;p36"/>
          <p:cNvSpPr txBox="1"/>
          <p:nvPr>
            <p:ph type="title"/>
          </p:nvPr>
        </p:nvSpPr>
        <p:spPr>
          <a:xfrm>
            <a:off x="4572000" y="315500"/>
            <a:ext cx="45720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Backend</a:t>
            </a:r>
            <a:endParaRPr sz="3000">
              <a:solidFill>
                <a:srgbClr val="7F7F7F"/>
              </a:solidFill>
            </a:endParaRPr>
          </a:p>
        </p:txBody>
      </p:sp>
      <p:sp>
        <p:nvSpPr>
          <p:cNvPr id="307" name="Google Shape;307;p36"/>
          <p:cNvSpPr/>
          <p:nvPr/>
        </p:nvSpPr>
        <p:spPr>
          <a:xfrm>
            <a:off x="428300" y="1045575"/>
            <a:ext cx="75000" cy="413700"/>
          </a:xfrm>
          <a:prstGeom prst="rect">
            <a:avLst/>
          </a:prstGeom>
          <a:solidFill>
            <a:srgbClr val="2FB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6"/>
          <p:cNvSpPr txBox="1"/>
          <p:nvPr/>
        </p:nvSpPr>
        <p:spPr>
          <a:xfrm>
            <a:off x="588900" y="990825"/>
            <a:ext cx="195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2FBC92"/>
                </a:solidFill>
                <a:latin typeface="Calibri"/>
                <a:ea typeface="Calibri"/>
                <a:cs typeface="Calibri"/>
                <a:sym typeface="Calibri"/>
              </a:rPr>
              <a:t>Características</a:t>
            </a:r>
            <a:endParaRPr b="1" sz="2200">
              <a:solidFill>
                <a:srgbClr val="2FBC92"/>
              </a:solidFill>
              <a:latin typeface="Calibri"/>
              <a:ea typeface="Calibri"/>
              <a:cs typeface="Calibri"/>
              <a:sym typeface="Calibri"/>
            </a:endParaRPr>
          </a:p>
        </p:txBody>
      </p:sp>
      <p:sp>
        <p:nvSpPr>
          <p:cNvPr id="309" name="Google Shape;309;p36"/>
          <p:cNvSpPr/>
          <p:nvPr/>
        </p:nvSpPr>
        <p:spPr>
          <a:xfrm>
            <a:off x="5156450" y="1045575"/>
            <a:ext cx="75000" cy="413700"/>
          </a:xfrm>
          <a:prstGeom prst="rect">
            <a:avLst/>
          </a:prstGeom>
          <a:solidFill>
            <a:srgbClr val="2FB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txBox="1"/>
          <p:nvPr/>
        </p:nvSpPr>
        <p:spPr>
          <a:xfrm>
            <a:off x="5317050" y="990825"/>
            <a:ext cx="195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2FBC92"/>
                </a:solidFill>
                <a:latin typeface="Calibri"/>
                <a:ea typeface="Calibri"/>
                <a:cs typeface="Calibri"/>
                <a:sym typeface="Calibri"/>
              </a:rPr>
              <a:t>Características</a:t>
            </a:r>
            <a:endParaRPr b="1" sz="2200">
              <a:solidFill>
                <a:srgbClr val="2FBC92"/>
              </a:solidFill>
              <a:latin typeface="Calibri"/>
              <a:ea typeface="Calibri"/>
              <a:cs typeface="Calibri"/>
              <a:sym typeface="Calibri"/>
            </a:endParaRPr>
          </a:p>
        </p:txBody>
      </p:sp>
      <p:sp>
        <p:nvSpPr>
          <p:cNvPr id="311" name="Google Shape;311;p36"/>
          <p:cNvSpPr txBox="1"/>
          <p:nvPr/>
        </p:nvSpPr>
        <p:spPr>
          <a:xfrm>
            <a:off x="741300" y="1426750"/>
            <a:ext cx="20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Aplicaciones tipo Cliente</a:t>
            </a:r>
            <a:endParaRPr>
              <a:solidFill>
                <a:srgbClr val="666666"/>
              </a:solidFill>
              <a:latin typeface="Calibri"/>
              <a:ea typeface="Calibri"/>
              <a:cs typeface="Calibri"/>
              <a:sym typeface="Calibri"/>
            </a:endParaRPr>
          </a:p>
        </p:txBody>
      </p:sp>
      <p:sp>
        <p:nvSpPr>
          <p:cNvPr id="312" name="Google Shape;312;p36"/>
          <p:cNvSpPr txBox="1"/>
          <p:nvPr/>
        </p:nvSpPr>
        <p:spPr>
          <a:xfrm>
            <a:off x="5518875" y="1426750"/>
            <a:ext cx="20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Aplicaciones tipo Server</a:t>
            </a:r>
            <a:endParaRPr>
              <a:solidFill>
                <a:srgbClr val="666666"/>
              </a:solidFill>
              <a:latin typeface="Calibri"/>
              <a:ea typeface="Calibri"/>
              <a:cs typeface="Calibri"/>
              <a:sym typeface="Calibri"/>
            </a:endParaRPr>
          </a:p>
        </p:txBody>
      </p:sp>
      <p:sp>
        <p:nvSpPr>
          <p:cNvPr id="313" name="Google Shape;313;p36"/>
          <p:cNvSpPr txBox="1"/>
          <p:nvPr/>
        </p:nvSpPr>
        <p:spPr>
          <a:xfrm>
            <a:off x="741300" y="1750750"/>
            <a:ext cx="27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Contiene la experiencia visual de un sitio Web</a:t>
            </a:r>
            <a:endParaRPr>
              <a:solidFill>
                <a:srgbClr val="666666"/>
              </a:solidFill>
              <a:latin typeface="Calibri"/>
              <a:ea typeface="Calibri"/>
              <a:cs typeface="Calibri"/>
              <a:sym typeface="Calibri"/>
            </a:endParaRPr>
          </a:p>
        </p:txBody>
      </p:sp>
      <p:sp>
        <p:nvSpPr>
          <p:cNvPr id="314" name="Google Shape;314;p36"/>
          <p:cNvSpPr/>
          <p:nvPr/>
        </p:nvSpPr>
        <p:spPr>
          <a:xfrm>
            <a:off x="665100" y="1580925"/>
            <a:ext cx="108000" cy="108000"/>
          </a:xfrm>
          <a:prstGeom prst="ellipse">
            <a:avLst/>
          </a:prstGeom>
          <a:solidFill>
            <a:srgbClr val="2FB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665100" y="1907250"/>
            <a:ext cx="108000" cy="108000"/>
          </a:xfrm>
          <a:prstGeom prst="ellipse">
            <a:avLst/>
          </a:prstGeom>
          <a:solidFill>
            <a:srgbClr val="2FB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5444725" y="1579150"/>
            <a:ext cx="108000" cy="108000"/>
          </a:xfrm>
          <a:prstGeom prst="ellipse">
            <a:avLst/>
          </a:prstGeom>
          <a:solidFill>
            <a:srgbClr val="2FB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txBox="1"/>
          <p:nvPr/>
        </p:nvSpPr>
        <p:spPr>
          <a:xfrm>
            <a:off x="5520925" y="1752275"/>
            <a:ext cx="27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Contiene la información </a:t>
            </a:r>
            <a:r>
              <a:rPr lang="es">
                <a:solidFill>
                  <a:srgbClr val="666666"/>
                </a:solidFill>
                <a:latin typeface="Calibri"/>
                <a:ea typeface="Calibri"/>
                <a:cs typeface="Calibri"/>
                <a:sym typeface="Calibri"/>
              </a:rPr>
              <a:t>dinámica</a:t>
            </a:r>
            <a:r>
              <a:rPr lang="es">
                <a:solidFill>
                  <a:srgbClr val="666666"/>
                </a:solidFill>
                <a:latin typeface="Calibri"/>
                <a:ea typeface="Calibri"/>
                <a:cs typeface="Calibri"/>
                <a:sym typeface="Calibri"/>
              </a:rPr>
              <a:t> de un sitio Web</a:t>
            </a:r>
            <a:endParaRPr>
              <a:solidFill>
                <a:srgbClr val="666666"/>
              </a:solidFill>
              <a:latin typeface="Calibri"/>
              <a:ea typeface="Calibri"/>
              <a:cs typeface="Calibri"/>
              <a:sym typeface="Calibri"/>
            </a:endParaRPr>
          </a:p>
        </p:txBody>
      </p:sp>
      <p:sp>
        <p:nvSpPr>
          <p:cNvPr id="318" name="Google Shape;318;p36"/>
          <p:cNvSpPr/>
          <p:nvPr/>
        </p:nvSpPr>
        <p:spPr>
          <a:xfrm>
            <a:off x="5444725" y="1908775"/>
            <a:ext cx="108000" cy="108000"/>
          </a:xfrm>
          <a:prstGeom prst="ellipse">
            <a:avLst/>
          </a:prstGeom>
          <a:solidFill>
            <a:srgbClr val="2FB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p:nvPr/>
        </p:nvSpPr>
        <p:spPr>
          <a:xfrm>
            <a:off x="428300" y="2382750"/>
            <a:ext cx="75000" cy="413700"/>
          </a:xfrm>
          <a:prstGeom prst="rect">
            <a:avLst/>
          </a:prstGeom>
          <a:solidFill>
            <a:srgbClr val="00A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txBox="1"/>
          <p:nvPr/>
        </p:nvSpPr>
        <p:spPr>
          <a:xfrm>
            <a:off x="588900" y="2328000"/>
            <a:ext cx="195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00A08C"/>
                </a:solidFill>
                <a:latin typeface="Calibri"/>
                <a:ea typeface="Calibri"/>
                <a:cs typeface="Calibri"/>
                <a:sym typeface="Calibri"/>
              </a:rPr>
              <a:t>Objetivos</a:t>
            </a:r>
            <a:endParaRPr b="1" sz="2200">
              <a:solidFill>
                <a:srgbClr val="00A08C"/>
              </a:solidFill>
              <a:latin typeface="Calibri"/>
              <a:ea typeface="Calibri"/>
              <a:cs typeface="Calibri"/>
              <a:sym typeface="Calibri"/>
            </a:endParaRPr>
          </a:p>
        </p:txBody>
      </p:sp>
      <p:sp>
        <p:nvSpPr>
          <p:cNvPr id="321" name="Google Shape;321;p36"/>
          <p:cNvSpPr/>
          <p:nvPr/>
        </p:nvSpPr>
        <p:spPr>
          <a:xfrm>
            <a:off x="5156450" y="2382750"/>
            <a:ext cx="75000" cy="413700"/>
          </a:xfrm>
          <a:prstGeom prst="rect">
            <a:avLst/>
          </a:prstGeom>
          <a:solidFill>
            <a:srgbClr val="00A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6"/>
          <p:cNvSpPr txBox="1"/>
          <p:nvPr/>
        </p:nvSpPr>
        <p:spPr>
          <a:xfrm>
            <a:off x="5317050" y="2328000"/>
            <a:ext cx="195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00A08C"/>
                </a:solidFill>
                <a:latin typeface="Calibri"/>
                <a:ea typeface="Calibri"/>
                <a:cs typeface="Calibri"/>
                <a:sym typeface="Calibri"/>
              </a:rPr>
              <a:t>Objetivos</a:t>
            </a:r>
            <a:endParaRPr b="1" sz="2200">
              <a:solidFill>
                <a:srgbClr val="00A08C"/>
              </a:solidFill>
              <a:latin typeface="Calibri"/>
              <a:ea typeface="Calibri"/>
              <a:cs typeface="Calibri"/>
              <a:sym typeface="Calibri"/>
            </a:endParaRPr>
          </a:p>
        </p:txBody>
      </p:sp>
      <p:sp>
        <p:nvSpPr>
          <p:cNvPr id="323" name="Google Shape;323;p36"/>
          <p:cNvSpPr txBox="1"/>
          <p:nvPr/>
        </p:nvSpPr>
        <p:spPr>
          <a:xfrm>
            <a:off x="741300" y="2796450"/>
            <a:ext cx="20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Maquetación y diseño</a:t>
            </a:r>
            <a:endParaRPr>
              <a:solidFill>
                <a:srgbClr val="666666"/>
              </a:solidFill>
              <a:latin typeface="Calibri"/>
              <a:ea typeface="Calibri"/>
              <a:cs typeface="Calibri"/>
              <a:sym typeface="Calibri"/>
            </a:endParaRPr>
          </a:p>
        </p:txBody>
      </p:sp>
      <p:sp>
        <p:nvSpPr>
          <p:cNvPr id="324" name="Google Shape;324;p36"/>
          <p:cNvSpPr/>
          <p:nvPr/>
        </p:nvSpPr>
        <p:spPr>
          <a:xfrm>
            <a:off x="665100" y="2950625"/>
            <a:ext cx="108000" cy="108000"/>
          </a:xfrm>
          <a:prstGeom prst="ellipse">
            <a:avLst/>
          </a:prstGeom>
          <a:solidFill>
            <a:srgbClr val="00A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6"/>
          <p:cNvSpPr txBox="1"/>
          <p:nvPr/>
        </p:nvSpPr>
        <p:spPr>
          <a:xfrm>
            <a:off x="741300" y="3113950"/>
            <a:ext cx="20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Interacción con el usuario</a:t>
            </a:r>
            <a:endParaRPr>
              <a:solidFill>
                <a:srgbClr val="666666"/>
              </a:solidFill>
              <a:latin typeface="Calibri"/>
              <a:ea typeface="Calibri"/>
              <a:cs typeface="Calibri"/>
              <a:sym typeface="Calibri"/>
            </a:endParaRPr>
          </a:p>
        </p:txBody>
      </p:sp>
      <p:sp>
        <p:nvSpPr>
          <p:cNvPr id="326" name="Google Shape;326;p36"/>
          <p:cNvSpPr/>
          <p:nvPr/>
        </p:nvSpPr>
        <p:spPr>
          <a:xfrm>
            <a:off x="665100" y="3268125"/>
            <a:ext cx="108000" cy="108000"/>
          </a:xfrm>
          <a:prstGeom prst="ellipse">
            <a:avLst/>
          </a:prstGeom>
          <a:solidFill>
            <a:srgbClr val="00A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txBox="1"/>
          <p:nvPr/>
        </p:nvSpPr>
        <p:spPr>
          <a:xfrm>
            <a:off x="5444725" y="2851200"/>
            <a:ext cx="26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Funcionalidad operacional</a:t>
            </a:r>
            <a:endParaRPr>
              <a:solidFill>
                <a:srgbClr val="666666"/>
              </a:solidFill>
              <a:latin typeface="Calibri"/>
              <a:ea typeface="Calibri"/>
              <a:cs typeface="Calibri"/>
              <a:sym typeface="Calibri"/>
            </a:endParaRPr>
          </a:p>
        </p:txBody>
      </p:sp>
      <p:sp>
        <p:nvSpPr>
          <p:cNvPr id="328" name="Google Shape;328;p36"/>
          <p:cNvSpPr/>
          <p:nvPr/>
        </p:nvSpPr>
        <p:spPr>
          <a:xfrm>
            <a:off x="5368525" y="3005375"/>
            <a:ext cx="108000" cy="108000"/>
          </a:xfrm>
          <a:prstGeom prst="ellipse">
            <a:avLst/>
          </a:prstGeom>
          <a:solidFill>
            <a:srgbClr val="00A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txBox="1"/>
          <p:nvPr/>
        </p:nvSpPr>
        <p:spPr>
          <a:xfrm>
            <a:off x="5444725" y="3168700"/>
            <a:ext cx="268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Generar contenido de manera </a:t>
            </a:r>
            <a:r>
              <a:rPr lang="es">
                <a:solidFill>
                  <a:srgbClr val="666666"/>
                </a:solidFill>
                <a:latin typeface="Calibri"/>
                <a:ea typeface="Calibri"/>
                <a:cs typeface="Calibri"/>
                <a:sym typeface="Calibri"/>
              </a:rPr>
              <a:t>dinámica</a:t>
            </a:r>
            <a:endParaRPr>
              <a:solidFill>
                <a:srgbClr val="666666"/>
              </a:solidFill>
              <a:latin typeface="Calibri"/>
              <a:ea typeface="Calibri"/>
              <a:cs typeface="Calibri"/>
              <a:sym typeface="Calibri"/>
            </a:endParaRPr>
          </a:p>
        </p:txBody>
      </p:sp>
      <p:sp>
        <p:nvSpPr>
          <p:cNvPr id="330" name="Google Shape;330;p36"/>
          <p:cNvSpPr/>
          <p:nvPr/>
        </p:nvSpPr>
        <p:spPr>
          <a:xfrm>
            <a:off x="5368525" y="3322875"/>
            <a:ext cx="108000" cy="108000"/>
          </a:xfrm>
          <a:prstGeom prst="ellipse">
            <a:avLst/>
          </a:prstGeom>
          <a:solidFill>
            <a:srgbClr val="00A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428300" y="3640375"/>
            <a:ext cx="75000" cy="413700"/>
          </a:xfrm>
          <a:prstGeom prst="rect">
            <a:avLst/>
          </a:prstGeom>
          <a:solidFill>
            <a:srgbClr val="0075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txBox="1"/>
          <p:nvPr/>
        </p:nvSpPr>
        <p:spPr>
          <a:xfrm>
            <a:off x="588900" y="3585625"/>
            <a:ext cx="195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007582"/>
                </a:solidFill>
                <a:latin typeface="Calibri"/>
                <a:ea typeface="Calibri"/>
                <a:cs typeface="Calibri"/>
                <a:sym typeface="Calibri"/>
              </a:rPr>
              <a:t>Prioridades</a:t>
            </a:r>
            <a:endParaRPr b="1" sz="2200">
              <a:solidFill>
                <a:srgbClr val="007582"/>
              </a:solidFill>
              <a:latin typeface="Calibri"/>
              <a:ea typeface="Calibri"/>
              <a:cs typeface="Calibri"/>
              <a:sym typeface="Calibri"/>
            </a:endParaRPr>
          </a:p>
        </p:txBody>
      </p:sp>
      <p:sp>
        <p:nvSpPr>
          <p:cNvPr id="333" name="Google Shape;333;p36"/>
          <p:cNvSpPr txBox="1"/>
          <p:nvPr/>
        </p:nvSpPr>
        <p:spPr>
          <a:xfrm>
            <a:off x="665100" y="4108825"/>
            <a:ext cx="20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Diseño UX y UI</a:t>
            </a:r>
            <a:endParaRPr>
              <a:solidFill>
                <a:srgbClr val="666666"/>
              </a:solidFill>
              <a:latin typeface="Calibri"/>
              <a:ea typeface="Calibri"/>
              <a:cs typeface="Calibri"/>
              <a:sym typeface="Calibri"/>
            </a:endParaRPr>
          </a:p>
        </p:txBody>
      </p:sp>
      <p:sp>
        <p:nvSpPr>
          <p:cNvPr id="334" name="Google Shape;334;p36"/>
          <p:cNvSpPr/>
          <p:nvPr/>
        </p:nvSpPr>
        <p:spPr>
          <a:xfrm>
            <a:off x="588900" y="4263000"/>
            <a:ext cx="108000" cy="108000"/>
          </a:xfrm>
          <a:prstGeom prst="ellipse">
            <a:avLst/>
          </a:prstGeom>
          <a:solidFill>
            <a:srgbClr val="0075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txBox="1"/>
          <p:nvPr/>
        </p:nvSpPr>
        <p:spPr>
          <a:xfrm>
            <a:off x="655700" y="4497800"/>
            <a:ext cx="28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Generación</a:t>
            </a:r>
            <a:r>
              <a:rPr lang="es">
                <a:solidFill>
                  <a:srgbClr val="666666"/>
                </a:solidFill>
                <a:latin typeface="Calibri"/>
                <a:ea typeface="Calibri"/>
                <a:cs typeface="Calibri"/>
                <a:sym typeface="Calibri"/>
              </a:rPr>
              <a:t> de interfaz Gráfica</a:t>
            </a:r>
            <a:endParaRPr>
              <a:solidFill>
                <a:srgbClr val="666666"/>
              </a:solidFill>
              <a:latin typeface="Calibri"/>
              <a:ea typeface="Calibri"/>
              <a:cs typeface="Calibri"/>
              <a:sym typeface="Calibri"/>
            </a:endParaRPr>
          </a:p>
        </p:txBody>
      </p:sp>
      <p:sp>
        <p:nvSpPr>
          <p:cNvPr id="336" name="Google Shape;336;p36"/>
          <p:cNvSpPr/>
          <p:nvPr/>
        </p:nvSpPr>
        <p:spPr>
          <a:xfrm>
            <a:off x="579500" y="4651975"/>
            <a:ext cx="108000" cy="108000"/>
          </a:xfrm>
          <a:prstGeom prst="ellipse">
            <a:avLst/>
          </a:prstGeom>
          <a:solidFill>
            <a:srgbClr val="0075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5139700" y="3695125"/>
            <a:ext cx="75000" cy="413700"/>
          </a:xfrm>
          <a:prstGeom prst="rect">
            <a:avLst/>
          </a:prstGeom>
          <a:solidFill>
            <a:srgbClr val="0075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txBox="1"/>
          <p:nvPr/>
        </p:nvSpPr>
        <p:spPr>
          <a:xfrm>
            <a:off x="5300300" y="3640375"/>
            <a:ext cx="195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007582"/>
                </a:solidFill>
                <a:latin typeface="Calibri"/>
                <a:ea typeface="Calibri"/>
                <a:cs typeface="Calibri"/>
                <a:sym typeface="Calibri"/>
              </a:rPr>
              <a:t>Prioridades</a:t>
            </a:r>
            <a:endParaRPr b="1" sz="2200">
              <a:solidFill>
                <a:srgbClr val="007582"/>
              </a:solidFill>
              <a:latin typeface="Calibri"/>
              <a:ea typeface="Calibri"/>
              <a:cs typeface="Calibri"/>
              <a:sym typeface="Calibri"/>
            </a:endParaRPr>
          </a:p>
        </p:txBody>
      </p:sp>
      <p:sp>
        <p:nvSpPr>
          <p:cNvPr id="339" name="Google Shape;339;p36"/>
          <p:cNvSpPr txBox="1"/>
          <p:nvPr/>
        </p:nvSpPr>
        <p:spPr>
          <a:xfrm>
            <a:off x="5376500" y="4163575"/>
            <a:ext cx="20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Algoritmos y patrones</a:t>
            </a:r>
            <a:endParaRPr>
              <a:solidFill>
                <a:srgbClr val="666666"/>
              </a:solidFill>
              <a:latin typeface="Calibri"/>
              <a:ea typeface="Calibri"/>
              <a:cs typeface="Calibri"/>
              <a:sym typeface="Calibri"/>
            </a:endParaRPr>
          </a:p>
        </p:txBody>
      </p:sp>
      <p:sp>
        <p:nvSpPr>
          <p:cNvPr id="340" name="Google Shape;340;p36"/>
          <p:cNvSpPr/>
          <p:nvPr/>
        </p:nvSpPr>
        <p:spPr>
          <a:xfrm>
            <a:off x="5300300" y="4317750"/>
            <a:ext cx="108000" cy="108000"/>
          </a:xfrm>
          <a:prstGeom prst="ellipse">
            <a:avLst/>
          </a:prstGeom>
          <a:solidFill>
            <a:srgbClr val="0075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txBox="1"/>
          <p:nvPr/>
        </p:nvSpPr>
        <p:spPr>
          <a:xfrm>
            <a:off x="5519500" y="4552550"/>
            <a:ext cx="257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666666"/>
                </a:solidFill>
                <a:latin typeface="Calibri"/>
                <a:ea typeface="Calibri"/>
                <a:cs typeface="Calibri"/>
                <a:sym typeface="Calibri"/>
              </a:rPr>
              <a:t>Código</a:t>
            </a:r>
            <a:r>
              <a:rPr lang="es">
                <a:solidFill>
                  <a:srgbClr val="666666"/>
                </a:solidFill>
                <a:latin typeface="Calibri"/>
                <a:ea typeface="Calibri"/>
                <a:cs typeface="Calibri"/>
                <a:sym typeface="Calibri"/>
              </a:rPr>
              <a:t> con buenas </a:t>
            </a:r>
            <a:r>
              <a:rPr lang="es">
                <a:solidFill>
                  <a:srgbClr val="666666"/>
                </a:solidFill>
                <a:latin typeface="Calibri"/>
                <a:ea typeface="Calibri"/>
                <a:cs typeface="Calibri"/>
                <a:sym typeface="Calibri"/>
              </a:rPr>
              <a:t>prácticas</a:t>
            </a:r>
            <a:endParaRPr>
              <a:solidFill>
                <a:srgbClr val="666666"/>
              </a:solidFill>
              <a:latin typeface="Calibri"/>
              <a:ea typeface="Calibri"/>
              <a:cs typeface="Calibri"/>
              <a:sym typeface="Calibri"/>
            </a:endParaRPr>
          </a:p>
        </p:txBody>
      </p:sp>
      <p:sp>
        <p:nvSpPr>
          <p:cNvPr id="342" name="Google Shape;342;p36"/>
          <p:cNvSpPr/>
          <p:nvPr/>
        </p:nvSpPr>
        <p:spPr>
          <a:xfrm>
            <a:off x="5290900" y="4706725"/>
            <a:ext cx="108000" cy="108000"/>
          </a:xfrm>
          <a:prstGeom prst="ellipse">
            <a:avLst/>
          </a:prstGeom>
          <a:solidFill>
            <a:srgbClr val="0075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8" name="Google Shape;348;p37"/>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chemeClr val="dk1"/>
              </a:buClr>
              <a:buSzPts val="1100"/>
              <a:buFont typeface="Arial"/>
              <a:buNone/>
            </a:pPr>
            <a:r>
              <a:rPr b="1" lang="es" sz="1100">
                <a:solidFill>
                  <a:schemeClr val="lt1"/>
                </a:solidFill>
              </a:rPr>
              <a:t>Lenguajes de Backend</a:t>
            </a:r>
            <a:endParaRPr b="1" i="0" sz="1100" u="none" cap="none" strike="noStrike">
              <a:solidFill>
                <a:schemeClr val="lt1"/>
              </a:solidFill>
              <a:latin typeface="Arial"/>
              <a:ea typeface="Arial"/>
              <a:cs typeface="Arial"/>
              <a:sym typeface="Arial"/>
            </a:endParaRPr>
          </a:p>
        </p:txBody>
      </p:sp>
      <p:sp>
        <p:nvSpPr>
          <p:cNvPr id="349" name="Google Shape;349;p37"/>
          <p:cNvSpPr txBox="1"/>
          <p:nvPr/>
        </p:nvSpPr>
        <p:spPr>
          <a:xfrm>
            <a:off x="574650" y="693725"/>
            <a:ext cx="5805000" cy="631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3200"/>
              <a:buFont typeface="Arial"/>
              <a:buNone/>
            </a:pPr>
            <a:r>
              <a:rPr b="1" i="0" lang="es" sz="3200" u="none" cap="none" strike="noStrike">
                <a:solidFill>
                  <a:srgbClr val="71C5B5"/>
                </a:solidFill>
                <a:latin typeface="Verdana"/>
                <a:ea typeface="Verdana"/>
                <a:cs typeface="Verdana"/>
                <a:sym typeface="Verdana"/>
              </a:rPr>
              <a:t>Backend - Ciclos de vida</a:t>
            </a:r>
            <a:endParaRPr b="1" i="0" sz="3200" u="none" cap="none" strike="noStrike">
              <a:solidFill>
                <a:srgbClr val="71C5B5"/>
              </a:solidFill>
              <a:latin typeface="Verdana"/>
              <a:ea typeface="Verdana"/>
              <a:cs typeface="Verdana"/>
              <a:sym typeface="Verdana"/>
            </a:endParaRPr>
          </a:p>
        </p:txBody>
      </p:sp>
      <p:sp>
        <p:nvSpPr>
          <p:cNvPr id="350" name="Google Shape;350;p37"/>
          <p:cNvSpPr/>
          <p:nvPr/>
        </p:nvSpPr>
        <p:spPr>
          <a:xfrm>
            <a:off x="967641" y="2179331"/>
            <a:ext cx="675000" cy="675000"/>
          </a:xfrm>
          <a:prstGeom prst="ellipse">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1" name="Google Shape;351;p37"/>
          <p:cNvSpPr/>
          <p:nvPr/>
        </p:nvSpPr>
        <p:spPr>
          <a:xfrm>
            <a:off x="2588550" y="1653506"/>
            <a:ext cx="675000" cy="675000"/>
          </a:xfrm>
          <a:prstGeom prst="ellipse">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2" name="Google Shape;352;p37"/>
          <p:cNvSpPr/>
          <p:nvPr/>
        </p:nvSpPr>
        <p:spPr>
          <a:xfrm>
            <a:off x="4209460" y="2179331"/>
            <a:ext cx="675000" cy="675000"/>
          </a:xfrm>
          <a:prstGeom prst="ellipse">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3" name="Google Shape;353;p37"/>
          <p:cNvSpPr/>
          <p:nvPr/>
        </p:nvSpPr>
        <p:spPr>
          <a:xfrm>
            <a:off x="5767341" y="1653506"/>
            <a:ext cx="675000" cy="675000"/>
          </a:xfrm>
          <a:prstGeom prst="ellipse">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354" name="Google Shape;354;p37"/>
          <p:cNvCxnSpPr>
            <a:stCxn id="350" idx="6"/>
            <a:endCxn id="351" idx="2"/>
          </p:cNvCxnSpPr>
          <p:nvPr/>
        </p:nvCxnSpPr>
        <p:spPr>
          <a:xfrm flipH="1" rot="10800000">
            <a:off x="1642641" y="1990931"/>
            <a:ext cx="945900" cy="525900"/>
          </a:xfrm>
          <a:prstGeom prst="straightConnector1">
            <a:avLst/>
          </a:prstGeom>
          <a:noFill/>
          <a:ln cap="flat" cmpd="sng" w="28575">
            <a:solidFill>
              <a:srgbClr val="71C5B5"/>
            </a:solidFill>
            <a:prstDash val="solid"/>
            <a:round/>
            <a:headEnd len="med" w="med" type="oval"/>
            <a:tailEnd len="med" w="med" type="oval"/>
          </a:ln>
        </p:spPr>
      </p:cxnSp>
      <p:cxnSp>
        <p:nvCxnSpPr>
          <p:cNvPr id="355" name="Google Shape;355;p37"/>
          <p:cNvCxnSpPr>
            <a:stCxn id="352" idx="2"/>
            <a:endCxn id="351" idx="6"/>
          </p:cNvCxnSpPr>
          <p:nvPr/>
        </p:nvCxnSpPr>
        <p:spPr>
          <a:xfrm rot="10800000">
            <a:off x="3263560" y="1990931"/>
            <a:ext cx="945900" cy="525900"/>
          </a:xfrm>
          <a:prstGeom prst="straightConnector1">
            <a:avLst/>
          </a:prstGeom>
          <a:noFill/>
          <a:ln cap="flat" cmpd="sng" w="28575">
            <a:solidFill>
              <a:srgbClr val="71C5B5"/>
            </a:solidFill>
            <a:prstDash val="solid"/>
            <a:round/>
            <a:headEnd len="med" w="med" type="oval"/>
            <a:tailEnd len="med" w="med" type="oval"/>
          </a:ln>
        </p:spPr>
      </p:cxnSp>
      <p:cxnSp>
        <p:nvCxnSpPr>
          <p:cNvPr id="356" name="Google Shape;356;p37"/>
          <p:cNvCxnSpPr>
            <a:stCxn id="353" idx="2"/>
            <a:endCxn id="352" idx="6"/>
          </p:cNvCxnSpPr>
          <p:nvPr/>
        </p:nvCxnSpPr>
        <p:spPr>
          <a:xfrm flipH="1">
            <a:off x="4884441" y="1991006"/>
            <a:ext cx="882900" cy="525900"/>
          </a:xfrm>
          <a:prstGeom prst="straightConnector1">
            <a:avLst/>
          </a:prstGeom>
          <a:noFill/>
          <a:ln cap="flat" cmpd="sng" w="28575">
            <a:solidFill>
              <a:srgbClr val="71C5B5"/>
            </a:solidFill>
            <a:prstDash val="solid"/>
            <a:round/>
            <a:headEnd len="med" w="med" type="oval"/>
            <a:tailEnd len="med" w="med" type="oval"/>
          </a:ln>
        </p:spPr>
      </p:cxnSp>
      <p:sp>
        <p:nvSpPr>
          <p:cNvPr id="357" name="Google Shape;357;p37"/>
          <p:cNvSpPr/>
          <p:nvPr/>
        </p:nvSpPr>
        <p:spPr>
          <a:xfrm>
            <a:off x="7451260" y="2179331"/>
            <a:ext cx="675000" cy="675000"/>
          </a:xfrm>
          <a:prstGeom prst="ellipse">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358" name="Google Shape;358;p37"/>
          <p:cNvCxnSpPr>
            <a:stCxn id="357" idx="2"/>
            <a:endCxn id="353" idx="6"/>
          </p:cNvCxnSpPr>
          <p:nvPr/>
        </p:nvCxnSpPr>
        <p:spPr>
          <a:xfrm rot="10800000">
            <a:off x="6442360" y="1990931"/>
            <a:ext cx="1008900" cy="525900"/>
          </a:xfrm>
          <a:prstGeom prst="straightConnector1">
            <a:avLst/>
          </a:prstGeom>
          <a:noFill/>
          <a:ln cap="flat" cmpd="sng" w="28575">
            <a:solidFill>
              <a:srgbClr val="71C5B5"/>
            </a:solidFill>
            <a:prstDash val="solid"/>
            <a:round/>
            <a:headEnd len="med" w="med" type="oval"/>
            <a:tailEnd len="med" w="med" type="oval"/>
          </a:ln>
        </p:spPr>
      </p:cxnSp>
      <p:sp>
        <p:nvSpPr>
          <p:cNvPr id="359" name="Google Shape;359;p37"/>
          <p:cNvSpPr txBox="1"/>
          <p:nvPr/>
        </p:nvSpPr>
        <p:spPr>
          <a:xfrm>
            <a:off x="520341" y="3064444"/>
            <a:ext cx="15696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434343"/>
                </a:solidFill>
                <a:latin typeface="Verdana"/>
                <a:ea typeface="Verdana"/>
                <a:cs typeface="Verdana"/>
                <a:sym typeface="Verdana"/>
              </a:rPr>
              <a:t>Contratos</a:t>
            </a:r>
            <a:endParaRPr b="1" i="0" sz="1100" u="none" cap="none" strike="noStrike">
              <a:solidFill>
                <a:srgbClr val="434343"/>
              </a:solidFill>
              <a:latin typeface="Verdana"/>
              <a:ea typeface="Verdana"/>
              <a:cs typeface="Verdana"/>
              <a:sym typeface="Verdana"/>
            </a:endParaRPr>
          </a:p>
        </p:txBody>
      </p:sp>
      <p:sp>
        <p:nvSpPr>
          <p:cNvPr id="360" name="Google Shape;360;p37"/>
          <p:cNvSpPr txBox="1"/>
          <p:nvPr/>
        </p:nvSpPr>
        <p:spPr>
          <a:xfrm>
            <a:off x="2141260" y="3064444"/>
            <a:ext cx="15696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dk1"/>
              </a:buClr>
              <a:buSzPts val="1100"/>
              <a:buFont typeface="Arial"/>
              <a:buNone/>
            </a:pPr>
            <a:r>
              <a:rPr b="1" lang="es" sz="1100">
                <a:solidFill>
                  <a:srgbClr val="434343"/>
                </a:solidFill>
                <a:latin typeface="Verdana"/>
                <a:ea typeface="Verdana"/>
                <a:cs typeface="Verdana"/>
                <a:sym typeface="Verdana"/>
              </a:rPr>
              <a:t>Base de Datos</a:t>
            </a:r>
            <a:endParaRPr b="1" i="0" sz="1100" u="none" cap="none" strike="noStrike">
              <a:solidFill>
                <a:srgbClr val="434343"/>
              </a:solidFill>
              <a:latin typeface="Verdana"/>
              <a:ea typeface="Verdana"/>
              <a:cs typeface="Verdana"/>
              <a:sym typeface="Verdana"/>
            </a:endParaRPr>
          </a:p>
        </p:txBody>
      </p:sp>
      <p:sp>
        <p:nvSpPr>
          <p:cNvPr id="361" name="Google Shape;361;p37"/>
          <p:cNvSpPr txBox="1"/>
          <p:nvPr/>
        </p:nvSpPr>
        <p:spPr>
          <a:xfrm>
            <a:off x="5320041" y="3064444"/>
            <a:ext cx="15696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434343"/>
                </a:solidFill>
                <a:latin typeface="Verdana"/>
                <a:ea typeface="Verdana"/>
                <a:cs typeface="Verdana"/>
                <a:sym typeface="Verdana"/>
              </a:rPr>
              <a:t>Pruebas</a:t>
            </a:r>
            <a:endParaRPr b="1" i="0" sz="1100" u="none" cap="none" strike="noStrike">
              <a:solidFill>
                <a:srgbClr val="434343"/>
              </a:solidFill>
              <a:latin typeface="Verdana"/>
              <a:ea typeface="Verdana"/>
              <a:cs typeface="Verdana"/>
              <a:sym typeface="Verdana"/>
            </a:endParaRPr>
          </a:p>
        </p:txBody>
      </p:sp>
      <p:sp>
        <p:nvSpPr>
          <p:cNvPr id="362" name="Google Shape;362;p37"/>
          <p:cNvSpPr txBox="1"/>
          <p:nvPr/>
        </p:nvSpPr>
        <p:spPr>
          <a:xfrm>
            <a:off x="3811229" y="3064444"/>
            <a:ext cx="15696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dk1"/>
              </a:buClr>
              <a:buSzPts val="1100"/>
              <a:buFont typeface="Arial"/>
              <a:buNone/>
            </a:pPr>
            <a:r>
              <a:rPr b="1" lang="es" sz="1100">
                <a:solidFill>
                  <a:srgbClr val="434343"/>
                </a:solidFill>
                <a:latin typeface="Verdana"/>
                <a:ea typeface="Verdana"/>
                <a:cs typeface="Verdana"/>
                <a:sym typeface="Verdana"/>
              </a:rPr>
              <a:t>Desarrollo</a:t>
            </a:r>
            <a:endParaRPr b="1" i="0" sz="1100" u="none" cap="none" strike="noStrike">
              <a:solidFill>
                <a:srgbClr val="434343"/>
              </a:solidFill>
              <a:latin typeface="Verdana"/>
              <a:ea typeface="Verdana"/>
              <a:cs typeface="Verdana"/>
              <a:sym typeface="Verdana"/>
            </a:endParaRPr>
          </a:p>
        </p:txBody>
      </p:sp>
      <p:sp>
        <p:nvSpPr>
          <p:cNvPr id="363" name="Google Shape;363;p37"/>
          <p:cNvSpPr txBox="1"/>
          <p:nvPr/>
        </p:nvSpPr>
        <p:spPr>
          <a:xfrm>
            <a:off x="7003960" y="3064444"/>
            <a:ext cx="15696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rgbClr val="434343"/>
                </a:solidFill>
                <a:latin typeface="Verdana"/>
                <a:ea typeface="Verdana"/>
                <a:cs typeface="Verdana"/>
                <a:sym typeface="Verdana"/>
              </a:rPr>
              <a:t>Despliegue</a:t>
            </a:r>
            <a:endParaRPr b="1" i="0" sz="1100" u="none" cap="none" strike="noStrike">
              <a:solidFill>
                <a:srgbClr val="434343"/>
              </a:solidFill>
              <a:latin typeface="Verdana"/>
              <a:ea typeface="Verdana"/>
              <a:cs typeface="Verdana"/>
              <a:sym typeface="Verdana"/>
            </a:endParaRPr>
          </a:p>
        </p:txBody>
      </p:sp>
      <p:sp>
        <p:nvSpPr>
          <p:cNvPr id="364" name="Google Shape;364;p37"/>
          <p:cNvSpPr txBox="1"/>
          <p:nvPr/>
        </p:nvSpPr>
        <p:spPr>
          <a:xfrm>
            <a:off x="743391" y="3496725"/>
            <a:ext cx="11982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365" name="Google Shape;365;p37"/>
          <p:cNvSpPr txBox="1"/>
          <p:nvPr/>
        </p:nvSpPr>
        <p:spPr>
          <a:xfrm>
            <a:off x="646454" y="3376069"/>
            <a:ext cx="1317300" cy="831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Calibri"/>
                <a:ea typeface="Calibri"/>
                <a:cs typeface="Calibri"/>
                <a:sym typeface="Calibri"/>
              </a:rPr>
              <a:t>Se establecen las </a:t>
            </a:r>
            <a:r>
              <a:rPr b="1" i="0" lang="es" sz="900" u="none" cap="none" strike="noStrike">
                <a:solidFill>
                  <a:srgbClr val="000000"/>
                </a:solidFill>
                <a:latin typeface="Calibri"/>
                <a:ea typeface="Calibri"/>
                <a:cs typeface="Calibri"/>
                <a:sym typeface="Calibri"/>
              </a:rPr>
              <a:t>rutas</a:t>
            </a:r>
            <a:r>
              <a:rPr b="0" i="0" lang="es" sz="900" u="none" cap="none" strike="noStrike">
                <a:solidFill>
                  <a:srgbClr val="000000"/>
                </a:solidFill>
                <a:latin typeface="Calibri"/>
                <a:ea typeface="Calibri"/>
                <a:cs typeface="Calibri"/>
                <a:sym typeface="Calibri"/>
              </a:rPr>
              <a:t>, </a:t>
            </a:r>
            <a:r>
              <a:rPr b="1" i="0" lang="es" sz="900" u="none" cap="none" strike="noStrike">
                <a:solidFill>
                  <a:srgbClr val="000000"/>
                </a:solidFill>
                <a:latin typeface="Calibri"/>
                <a:ea typeface="Calibri"/>
                <a:cs typeface="Calibri"/>
                <a:sym typeface="Calibri"/>
              </a:rPr>
              <a:t>parámetros</a:t>
            </a:r>
            <a:r>
              <a:rPr b="0" i="0" lang="es" sz="900" u="none" cap="none" strike="noStrike">
                <a:solidFill>
                  <a:srgbClr val="000000"/>
                </a:solidFill>
                <a:latin typeface="Calibri"/>
                <a:ea typeface="Calibri"/>
                <a:cs typeface="Calibri"/>
                <a:sym typeface="Calibri"/>
              </a:rPr>
              <a:t>, y </a:t>
            </a:r>
            <a:r>
              <a:rPr b="1" i="0" lang="es" sz="900" u="none" cap="none" strike="noStrike">
                <a:solidFill>
                  <a:srgbClr val="000000"/>
                </a:solidFill>
                <a:latin typeface="Calibri"/>
                <a:ea typeface="Calibri"/>
                <a:cs typeface="Calibri"/>
                <a:sym typeface="Calibri"/>
              </a:rPr>
              <a:t>estructuras</a:t>
            </a:r>
            <a:r>
              <a:rPr b="0" i="0" lang="es" sz="900" u="none" cap="none" strike="noStrike">
                <a:solidFill>
                  <a:srgbClr val="000000"/>
                </a:solidFill>
                <a:latin typeface="Calibri"/>
                <a:ea typeface="Calibri"/>
                <a:cs typeface="Calibri"/>
                <a:sym typeface="Calibri"/>
              </a:rPr>
              <a:t> a entregar y a recibir</a:t>
            </a:r>
            <a:endParaRPr b="1" i="0" sz="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366" name="Google Shape;366;p37"/>
          <p:cNvSpPr txBox="1"/>
          <p:nvPr/>
        </p:nvSpPr>
        <p:spPr>
          <a:xfrm>
            <a:off x="2267353" y="3376069"/>
            <a:ext cx="1317300" cy="6927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dk1"/>
              </a:buClr>
              <a:buSzPts val="900"/>
              <a:buFont typeface="Arial"/>
              <a:buNone/>
            </a:pPr>
            <a:r>
              <a:rPr lang="es" sz="900">
                <a:solidFill>
                  <a:schemeClr val="dk1"/>
                </a:solidFill>
                <a:latin typeface="Calibri"/>
                <a:ea typeface="Calibri"/>
                <a:cs typeface="Calibri"/>
                <a:sym typeface="Calibri"/>
              </a:rPr>
              <a:t>Se realizan los </a:t>
            </a:r>
            <a:r>
              <a:rPr b="1" lang="es" sz="900">
                <a:solidFill>
                  <a:schemeClr val="dk1"/>
                </a:solidFill>
                <a:latin typeface="Calibri"/>
                <a:ea typeface="Calibri"/>
                <a:cs typeface="Calibri"/>
                <a:sym typeface="Calibri"/>
              </a:rPr>
              <a:t>modelos de BD </a:t>
            </a:r>
            <a:r>
              <a:rPr lang="es" sz="900">
                <a:solidFill>
                  <a:schemeClr val="dk1"/>
                </a:solidFill>
                <a:latin typeface="Calibri"/>
                <a:ea typeface="Calibri"/>
                <a:cs typeface="Calibri"/>
                <a:sym typeface="Calibri"/>
              </a:rPr>
              <a:t> y la creación de la misma en</a:t>
            </a:r>
            <a:r>
              <a:rPr b="1" lang="es" sz="900">
                <a:solidFill>
                  <a:schemeClr val="dk1"/>
                </a:solidFill>
                <a:latin typeface="Calibri"/>
                <a:ea typeface="Calibri"/>
                <a:cs typeface="Calibri"/>
                <a:sym typeface="Calibri"/>
              </a:rPr>
              <a:t> motores de  BD</a:t>
            </a:r>
            <a:endParaRPr b="0" i="0" sz="900" u="none" cap="none" strike="noStrike">
              <a:solidFill>
                <a:srgbClr val="000000"/>
              </a:solidFill>
              <a:latin typeface="Calibri"/>
              <a:ea typeface="Calibri"/>
              <a:cs typeface="Calibri"/>
              <a:sym typeface="Calibri"/>
            </a:endParaRPr>
          </a:p>
        </p:txBody>
      </p:sp>
      <p:sp>
        <p:nvSpPr>
          <p:cNvPr id="367" name="Google Shape;367;p37"/>
          <p:cNvSpPr txBox="1"/>
          <p:nvPr/>
        </p:nvSpPr>
        <p:spPr>
          <a:xfrm>
            <a:off x="3937341" y="3376069"/>
            <a:ext cx="1317300" cy="6927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dk1"/>
              </a:buClr>
              <a:buSzPts val="900"/>
              <a:buFont typeface="Arial"/>
              <a:buNone/>
            </a:pPr>
            <a:r>
              <a:rPr lang="es" sz="900">
                <a:solidFill>
                  <a:schemeClr val="dk1"/>
                </a:solidFill>
                <a:latin typeface="Calibri"/>
                <a:ea typeface="Calibri"/>
                <a:cs typeface="Calibri"/>
                <a:sym typeface="Calibri"/>
              </a:rPr>
              <a:t>Se realiza el desarrollo de los flujos de los </a:t>
            </a:r>
            <a:r>
              <a:rPr b="1" lang="es" sz="900">
                <a:solidFill>
                  <a:schemeClr val="dk1"/>
                </a:solidFill>
                <a:latin typeface="Calibri"/>
                <a:ea typeface="Calibri"/>
                <a:cs typeface="Calibri"/>
                <a:sym typeface="Calibri"/>
              </a:rPr>
              <a:t>endpoints</a:t>
            </a:r>
            <a:r>
              <a:rPr lang="es" sz="900">
                <a:solidFill>
                  <a:schemeClr val="dk1"/>
                </a:solidFill>
                <a:latin typeface="Calibri"/>
                <a:ea typeface="Calibri"/>
                <a:cs typeface="Calibri"/>
                <a:sym typeface="Calibri"/>
              </a:rPr>
              <a:t> dentro de las apis.</a:t>
            </a:r>
            <a:endParaRPr sz="900">
              <a:latin typeface="Calibri"/>
              <a:ea typeface="Calibri"/>
              <a:cs typeface="Calibri"/>
              <a:sym typeface="Calibri"/>
            </a:endParaRPr>
          </a:p>
        </p:txBody>
      </p:sp>
      <p:sp>
        <p:nvSpPr>
          <p:cNvPr id="368" name="Google Shape;368;p37"/>
          <p:cNvSpPr txBox="1"/>
          <p:nvPr/>
        </p:nvSpPr>
        <p:spPr>
          <a:xfrm>
            <a:off x="5446154" y="3376069"/>
            <a:ext cx="1317300" cy="692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Calibri"/>
                <a:ea typeface="Calibri"/>
                <a:cs typeface="Calibri"/>
                <a:sym typeface="Calibri"/>
              </a:rPr>
              <a:t>Se realizan </a:t>
            </a:r>
            <a:r>
              <a:rPr b="1" i="0" lang="es" sz="900" u="none" cap="none" strike="noStrike">
                <a:solidFill>
                  <a:srgbClr val="000000"/>
                </a:solidFill>
                <a:latin typeface="Calibri"/>
                <a:ea typeface="Calibri"/>
                <a:cs typeface="Calibri"/>
                <a:sym typeface="Calibri"/>
              </a:rPr>
              <a:t>pruebas</a:t>
            </a:r>
            <a:r>
              <a:rPr b="0" i="0" lang="es" sz="900" u="none" cap="none" strike="noStrike">
                <a:solidFill>
                  <a:srgbClr val="000000"/>
                </a:solidFill>
                <a:latin typeface="Calibri"/>
                <a:ea typeface="Calibri"/>
                <a:cs typeface="Calibri"/>
                <a:sym typeface="Calibri"/>
              </a:rPr>
              <a:t> </a:t>
            </a:r>
            <a:r>
              <a:rPr b="1" i="0" lang="es" sz="900" u="none" cap="none" strike="noStrike">
                <a:solidFill>
                  <a:srgbClr val="000000"/>
                </a:solidFill>
                <a:latin typeface="Calibri"/>
                <a:ea typeface="Calibri"/>
                <a:cs typeface="Calibri"/>
                <a:sym typeface="Calibri"/>
              </a:rPr>
              <a:t>unitarias</a:t>
            </a:r>
            <a:r>
              <a:rPr b="0" i="0" lang="es" sz="900" u="none" cap="none" strike="noStrike">
                <a:solidFill>
                  <a:srgbClr val="000000"/>
                </a:solidFill>
                <a:latin typeface="Calibri"/>
                <a:ea typeface="Calibri"/>
                <a:cs typeface="Calibri"/>
                <a:sym typeface="Calibri"/>
              </a:rPr>
              <a:t>, de </a:t>
            </a:r>
            <a:r>
              <a:rPr b="1" i="0" lang="es" sz="900" u="none" cap="none" strike="noStrike">
                <a:solidFill>
                  <a:srgbClr val="000000"/>
                </a:solidFill>
                <a:latin typeface="Calibri"/>
                <a:ea typeface="Calibri"/>
                <a:cs typeface="Calibri"/>
                <a:sym typeface="Calibri"/>
              </a:rPr>
              <a:t>integración</a:t>
            </a:r>
            <a:r>
              <a:rPr b="0" i="0" lang="es" sz="900" u="none" cap="none" strike="noStrike">
                <a:solidFill>
                  <a:srgbClr val="000000"/>
                </a:solidFill>
                <a:latin typeface="Calibri"/>
                <a:ea typeface="Calibri"/>
                <a:cs typeface="Calibri"/>
                <a:sym typeface="Calibri"/>
              </a:rPr>
              <a:t> y </a:t>
            </a:r>
            <a:r>
              <a:rPr b="1" i="0" lang="es" sz="900" u="none" cap="none" strike="noStrike">
                <a:solidFill>
                  <a:srgbClr val="000000"/>
                </a:solidFill>
                <a:latin typeface="Calibri"/>
                <a:ea typeface="Calibri"/>
                <a:cs typeface="Calibri"/>
                <a:sym typeface="Calibri"/>
              </a:rPr>
              <a:t>funcionales</a:t>
            </a:r>
            <a:r>
              <a:rPr b="0" i="0" lang="es" sz="900" u="none" cap="none" strike="noStrike">
                <a:solidFill>
                  <a:srgbClr val="000000"/>
                </a:solidFill>
                <a:latin typeface="Calibri"/>
                <a:ea typeface="Calibri"/>
                <a:cs typeface="Calibri"/>
                <a:sym typeface="Calibri"/>
              </a:rPr>
              <a:t>.</a:t>
            </a:r>
            <a:endParaRPr b="0" i="0" sz="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369" name="Google Shape;369;p37"/>
          <p:cNvSpPr txBox="1"/>
          <p:nvPr/>
        </p:nvSpPr>
        <p:spPr>
          <a:xfrm>
            <a:off x="7130072" y="3376069"/>
            <a:ext cx="1317300" cy="831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Calibri"/>
                <a:ea typeface="Calibri"/>
                <a:cs typeface="Calibri"/>
                <a:sym typeface="Calibri"/>
              </a:rPr>
              <a:t>Se realiza el </a:t>
            </a:r>
            <a:r>
              <a:rPr b="1" i="0" lang="es" sz="900" u="none" cap="none" strike="noStrike">
                <a:solidFill>
                  <a:srgbClr val="000000"/>
                </a:solidFill>
                <a:latin typeface="Calibri"/>
                <a:ea typeface="Calibri"/>
                <a:cs typeface="Calibri"/>
                <a:sym typeface="Calibri"/>
              </a:rPr>
              <a:t>despliegue</a:t>
            </a:r>
            <a:r>
              <a:rPr b="0" i="0" lang="es" sz="900" u="none" cap="none" strike="noStrike">
                <a:solidFill>
                  <a:srgbClr val="000000"/>
                </a:solidFill>
                <a:latin typeface="Calibri"/>
                <a:ea typeface="Calibri"/>
                <a:cs typeface="Calibri"/>
                <a:sym typeface="Calibri"/>
              </a:rPr>
              <a:t> del </a:t>
            </a:r>
            <a:r>
              <a:rPr b="1" i="0" lang="es" sz="900" u="none" cap="none" strike="noStrike">
                <a:solidFill>
                  <a:srgbClr val="000000"/>
                </a:solidFill>
                <a:latin typeface="Calibri"/>
                <a:ea typeface="Calibri"/>
                <a:cs typeface="Calibri"/>
                <a:sym typeface="Calibri"/>
              </a:rPr>
              <a:t>feature</a:t>
            </a:r>
            <a:r>
              <a:rPr b="0" i="0" lang="es" sz="900" u="none" cap="none" strike="noStrike">
                <a:solidFill>
                  <a:srgbClr val="000000"/>
                </a:solidFill>
                <a:latin typeface="Calibri"/>
                <a:ea typeface="Calibri"/>
                <a:cs typeface="Calibri"/>
                <a:sym typeface="Calibri"/>
              </a:rPr>
              <a:t> generado y se </a:t>
            </a:r>
            <a:r>
              <a:rPr b="1" i="0" lang="es" sz="900" u="none" cap="none" strike="noStrike">
                <a:solidFill>
                  <a:srgbClr val="000000"/>
                </a:solidFill>
                <a:latin typeface="Calibri"/>
                <a:ea typeface="Calibri"/>
                <a:cs typeface="Calibri"/>
                <a:sym typeface="Calibri"/>
              </a:rPr>
              <a:t>monitorea</a:t>
            </a:r>
            <a:r>
              <a:rPr b="0" i="0" lang="es" sz="900" u="none" cap="none" strike="noStrike">
                <a:solidFill>
                  <a:srgbClr val="000000"/>
                </a:solidFill>
                <a:latin typeface="Calibri"/>
                <a:ea typeface="Calibri"/>
                <a:cs typeface="Calibri"/>
                <a:sym typeface="Calibri"/>
              </a:rPr>
              <a:t> el comportamiento esperado.</a:t>
            </a:r>
            <a:endParaRPr b="0" i="0" sz="900" u="none" cap="none" strike="noStrike">
              <a:solidFill>
                <a:srgbClr val="000000"/>
              </a:solidFill>
              <a:latin typeface="Calibri"/>
              <a:ea typeface="Calibri"/>
              <a:cs typeface="Calibri"/>
              <a:sym typeface="Calibri"/>
            </a:endParaRPr>
          </a:p>
        </p:txBody>
      </p:sp>
      <p:pic>
        <p:nvPicPr>
          <p:cNvPr id="370" name="Google Shape;370;p37"/>
          <p:cNvPicPr preferRelativeResize="0"/>
          <p:nvPr/>
        </p:nvPicPr>
        <p:blipFill rotWithShape="1">
          <a:blip r:embed="rId3">
            <a:alphaModFix/>
          </a:blip>
          <a:srcRect b="0" l="0" r="0" t="0"/>
          <a:stretch/>
        </p:blipFill>
        <p:spPr>
          <a:xfrm>
            <a:off x="1126556" y="2338238"/>
            <a:ext cx="357188" cy="357188"/>
          </a:xfrm>
          <a:prstGeom prst="rect">
            <a:avLst/>
          </a:prstGeom>
          <a:noFill/>
          <a:ln>
            <a:noFill/>
          </a:ln>
        </p:spPr>
      </p:pic>
      <p:pic>
        <p:nvPicPr>
          <p:cNvPr id="371" name="Google Shape;371;p37"/>
          <p:cNvPicPr preferRelativeResize="0"/>
          <p:nvPr/>
        </p:nvPicPr>
        <p:blipFill rotWithShape="1">
          <a:blip r:embed="rId4">
            <a:alphaModFix/>
          </a:blip>
          <a:srcRect b="0" l="0" r="0" t="0"/>
          <a:stretch/>
        </p:blipFill>
        <p:spPr>
          <a:xfrm>
            <a:off x="4368354" y="2338238"/>
            <a:ext cx="357188" cy="357188"/>
          </a:xfrm>
          <a:prstGeom prst="rect">
            <a:avLst/>
          </a:prstGeom>
          <a:noFill/>
          <a:ln>
            <a:noFill/>
          </a:ln>
        </p:spPr>
      </p:pic>
      <p:pic>
        <p:nvPicPr>
          <p:cNvPr id="372" name="Google Shape;372;p37"/>
          <p:cNvPicPr preferRelativeResize="0"/>
          <p:nvPr/>
        </p:nvPicPr>
        <p:blipFill rotWithShape="1">
          <a:blip r:embed="rId5">
            <a:alphaModFix/>
          </a:blip>
          <a:srcRect b="0" l="0" r="0" t="0"/>
          <a:stretch/>
        </p:blipFill>
        <p:spPr>
          <a:xfrm>
            <a:off x="2747454" y="1812413"/>
            <a:ext cx="357188" cy="357188"/>
          </a:xfrm>
          <a:prstGeom prst="rect">
            <a:avLst/>
          </a:prstGeom>
          <a:noFill/>
          <a:ln>
            <a:noFill/>
          </a:ln>
        </p:spPr>
      </p:pic>
      <p:pic>
        <p:nvPicPr>
          <p:cNvPr id="373" name="Google Shape;373;p37"/>
          <p:cNvPicPr preferRelativeResize="0"/>
          <p:nvPr/>
        </p:nvPicPr>
        <p:blipFill rotWithShape="1">
          <a:blip r:embed="rId6">
            <a:alphaModFix/>
          </a:blip>
          <a:srcRect b="0" l="0" r="0" t="0"/>
          <a:stretch/>
        </p:blipFill>
        <p:spPr>
          <a:xfrm>
            <a:off x="5926266" y="1812413"/>
            <a:ext cx="357188" cy="357188"/>
          </a:xfrm>
          <a:prstGeom prst="rect">
            <a:avLst/>
          </a:prstGeom>
          <a:noFill/>
          <a:ln>
            <a:noFill/>
          </a:ln>
        </p:spPr>
      </p:pic>
      <p:pic>
        <p:nvPicPr>
          <p:cNvPr id="374" name="Google Shape;374;p37"/>
          <p:cNvPicPr preferRelativeResize="0"/>
          <p:nvPr/>
        </p:nvPicPr>
        <p:blipFill rotWithShape="1">
          <a:blip r:embed="rId7">
            <a:alphaModFix/>
          </a:blip>
          <a:srcRect b="0" l="0" r="0" t="0"/>
          <a:stretch/>
        </p:blipFill>
        <p:spPr>
          <a:xfrm>
            <a:off x="7610194" y="2338238"/>
            <a:ext cx="357188" cy="3571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8"/>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0" name="Google Shape;380;p38"/>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sp>
        <p:nvSpPr>
          <p:cNvPr id="381" name="Google Shape;381;p38"/>
          <p:cNvSpPr txBox="1"/>
          <p:nvPr/>
        </p:nvSpPr>
        <p:spPr>
          <a:xfrm>
            <a:off x="574613" y="693731"/>
            <a:ext cx="4879500" cy="631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3200"/>
              <a:buFont typeface="Arial"/>
              <a:buNone/>
            </a:pPr>
            <a:r>
              <a:rPr b="1" lang="es" sz="3200">
                <a:solidFill>
                  <a:srgbClr val="3E6EC2"/>
                </a:solidFill>
                <a:latin typeface="Verdana"/>
                <a:ea typeface="Verdana"/>
                <a:cs typeface="Verdana"/>
                <a:sym typeface="Verdana"/>
              </a:rPr>
              <a:t>Backend</a:t>
            </a:r>
            <a:r>
              <a:rPr b="1" i="0" lang="es" sz="3200" u="none" cap="none" strike="noStrike">
                <a:solidFill>
                  <a:srgbClr val="3E6EC2"/>
                </a:solidFill>
                <a:latin typeface="Verdana"/>
                <a:ea typeface="Verdana"/>
                <a:cs typeface="Verdana"/>
                <a:sym typeface="Verdana"/>
              </a:rPr>
              <a:t> - Roles</a:t>
            </a:r>
            <a:endParaRPr b="1" i="0" sz="3200" u="none" cap="none" strike="noStrike">
              <a:solidFill>
                <a:srgbClr val="3E6EC2"/>
              </a:solidFill>
              <a:latin typeface="Verdana"/>
              <a:ea typeface="Verdana"/>
              <a:cs typeface="Verdana"/>
              <a:sym typeface="Verdana"/>
            </a:endParaRPr>
          </a:p>
        </p:txBody>
      </p:sp>
      <p:sp>
        <p:nvSpPr>
          <p:cNvPr id="382" name="Google Shape;382;p38"/>
          <p:cNvSpPr/>
          <p:nvPr/>
        </p:nvSpPr>
        <p:spPr>
          <a:xfrm>
            <a:off x="211472" y="1508175"/>
            <a:ext cx="1620000" cy="293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CONTRATOS</a:t>
            </a:r>
            <a:endParaRPr b="1" sz="1100">
              <a:solidFill>
                <a:schemeClr val="lt1"/>
              </a:solidFill>
            </a:endParaRPr>
          </a:p>
        </p:txBody>
      </p:sp>
      <p:sp>
        <p:nvSpPr>
          <p:cNvPr id="383" name="Google Shape;383;p38"/>
          <p:cNvSpPr/>
          <p:nvPr/>
        </p:nvSpPr>
        <p:spPr>
          <a:xfrm>
            <a:off x="1999781" y="1508175"/>
            <a:ext cx="1620000" cy="293400"/>
          </a:xfrm>
          <a:prstGeom prst="rect">
            <a:avLst/>
          </a:prstGeom>
          <a:solidFill>
            <a:srgbClr val="8E7CC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BASE DE DATOS</a:t>
            </a:r>
            <a:endParaRPr b="1" sz="1100">
              <a:solidFill>
                <a:schemeClr val="lt1"/>
              </a:solidFill>
            </a:endParaRPr>
          </a:p>
        </p:txBody>
      </p:sp>
      <p:sp>
        <p:nvSpPr>
          <p:cNvPr id="384" name="Google Shape;384;p38"/>
          <p:cNvSpPr/>
          <p:nvPr/>
        </p:nvSpPr>
        <p:spPr>
          <a:xfrm>
            <a:off x="3788091" y="1508175"/>
            <a:ext cx="1620000" cy="293400"/>
          </a:xfrm>
          <a:prstGeom prst="rect">
            <a:avLst/>
          </a:prstGeom>
          <a:solidFill>
            <a:srgbClr val="C27BA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DESARROLLO</a:t>
            </a:r>
            <a:endParaRPr b="1" sz="1100">
              <a:solidFill>
                <a:schemeClr val="lt1"/>
              </a:solidFill>
            </a:endParaRPr>
          </a:p>
        </p:txBody>
      </p:sp>
      <p:sp>
        <p:nvSpPr>
          <p:cNvPr id="385" name="Google Shape;385;p38"/>
          <p:cNvSpPr/>
          <p:nvPr/>
        </p:nvSpPr>
        <p:spPr>
          <a:xfrm>
            <a:off x="7364691" y="1508175"/>
            <a:ext cx="1620000" cy="293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DESPLIEGUE</a:t>
            </a:r>
            <a:endParaRPr b="1" sz="1100">
              <a:solidFill>
                <a:schemeClr val="lt1"/>
              </a:solidFill>
            </a:endParaRPr>
          </a:p>
        </p:txBody>
      </p:sp>
      <p:sp>
        <p:nvSpPr>
          <p:cNvPr id="386" name="Google Shape;386;p38"/>
          <p:cNvSpPr/>
          <p:nvPr/>
        </p:nvSpPr>
        <p:spPr>
          <a:xfrm>
            <a:off x="5576391" y="1508175"/>
            <a:ext cx="1620000" cy="293400"/>
          </a:xfrm>
          <a:prstGeom prst="rect">
            <a:avLst/>
          </a:prstGeom>
          <a:solidFill>
            <a:srgbClr val="D44B6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PRUEBAS</a:t>
            </a:r>
            <a:endParaRPr b="1" sz="1100">
              <a:solidFill>
                <a:schemeClr val="lt1"/>
              </a:solidFill>
            </a:endParaRPr>
          </a:p>
        </p:txBody>
      </p:sp>
      <p:sp>
        <p:nvSpPr>
          <p:cNvPr id="387" name="Google Shape;387;p38"/>
          <p:cNvSpPr/>
          <p:nvPr/>
        </p:nvSpPr>
        <p:spPr>
          <a:xfrm>
            <a:off x="1999791" y="1872319"/>
            <a:ext cx="756000" cy="270000"/>
          </a:xfrm>
          <a:prstGeom prst="rect">
            <a:avLst/>
          </a:prstGeom>
          <a:solidFill>
            <a:srgbClr val="6B4CBE"/>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600">
                <a:solidFill>
                  <a:schemeClr val="lt1"/>
                </a:solidFill>
              </a:rPr>
              <a:t>MODELOS</a:t>
            </a:r>
            <a:endParaRPr b="1" sz="600">
              <a:solidFill>
                <a:schemeClr val="lt1"/>
              </a:solidFill>
            </a:endParaRPr>
          </a:p>
        </p:txBody>
      </p:sp>
      <p:sp>
        <p:nvSpPr>
          <p:cNvPr id="388" name="Google Shape;388;p38"/>
          <p:cNvSpPr/>
          <p:nvPr/>
        </p:nvSpPr>
        <p:spPr>
          <a:xfrm>
            <a:off x="2863791" y="1872319"/>
            <a:ext cx="756000" cy="270000"/>
          </a:xfrm>
          <a:prstGeom prst="rect">
            <a:avLst/>
          </a:prstGeom>
          <a:solidFill>
            <a:srgbClr val="7D219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600">
                <a:solidFill>
                  <a:schemeClr val="lt1"/>
                </a:solidFill>
              </a:rPr>
              <a:t>MOTOR Y PROCESO</a:t>
            </a:r>
            <a:endParaRPr b="1" sz="600">
              <a:solidFill>
                <a:schemeClr val="lt1"/>
              </a:solidFill>
            </a:endParaRPr>
          </a:p>
        </p:txBody>
      </p:sp>
      <p:sp>
        <p:nvSpPr>
          <p:cNvPr id="389" name="Google Shape;389;p38"/>
          <p:cNvSpPr/>
          <p:nvPr/>
        </p:nvSpPr>
        <p:spPr>
          <a:xfrm>
            <a:off x="3788091" y="1872319"/>
            <a:ext cx="486000" cy="275100"/>
          </a:xfrm>
          <a:prstGeom prst="rect">
            <a:avLst/>
          </a:prstGeom>
          <a:solidFill>
            <a:srgbClr val="D5A6B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500">
                <a:solidFill>
                  <a:schemeClr val="lt1"/>
                </a:solidFill>
              </a:rPr>
              <a:t>DOMAINS</a:t>
            </a:r>
            <a:endParaRPr b="1" sz="500">
              <a:solidFill>
                <a:schemeClr val="lt1"/>
              </a:solidFill>
            </a:endParaRPr>
          </a:p>
        </p:txBody>
      </p:sp>
      <p:sp>
        <p:nvSpPr>
          <p:cNvPr id="390" name="Google Shape;390;p38"/>
          <p:cNvSpPr/>
          <p:nvPr/>
        </p:nvSpPr>
        <p:spPr>
          <a:xfrm>
            <a:off x="4355091" y="1869731"/>
            <a:ext cx="486000" cy="275100"/>
          </a:xfrm>
          <a:prstGeom prst="rect">
            <a:avLst/>
          </a:prstGeom>
          <a:solidFill>
            <a:srgbClr val="CB84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400">
                <a:solidFill>
                  <a:schemeClr val="lt1"/>
                </a:solidFill>
              </a:rPr>
              <a:t>CONECTIONS</a:t>
            </a:r>
            <a:endParaRPr b="1" sz="400">
              <a:solidFill>
                <a:schemeClr val="lt1"/>
              </a:solidFill>
            </a:endParaRPr>
          </a:p>
        </p:txBody>
      </p:sp>
      <p:sp>
        <p:nvSpPr>
          <p:cNvPr id="391" name="Google Shape;391;p38"/>
          <p:cNvSpPr/>
          <p:nvPr/>
        </p:nvSpPr>
        <p:spPr>
          <a:xfrm>
            <a:off x="4922091" y="1869731"/>
            <a:ext cx="486000" cy="275100"/>
          </a:xfrm>
          <a:prstGeom prst="rect">
            <a:avLst/>
          </a:prstGeom>
          <a:solidFill>
            <a:srgbClr val="DC5D9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500">
                <a:solidFill>
                  <a:schemeClr val="lt1"/>
                </a:solidFill>
              </a:rPr>
              <a:t>SEQURITY</a:t>
            </a:r>
            <a:endParaRPr b="1" sz="500">
              <a:solidFill>
                <a:schemeClr val="lt1"/>
              </a:solidFill>
            </a:endParaRPr>
          </a:p>
        </p:txBody>
      </p:sp>
      <p:cxnSp>
        <p:nvCxnSpPr>
          <p:cNvPr id="392" name="Google Shape;392;p38"/>
          <p:cNvCxnSpPr>
            <a:stCxn id="382" idx="2"/>
            <a:endCxn id="393" idx="0"/>
          </p:cNvCxnSpPr>
          <p:nvPr/>
        </p:nvCxnSpPr>
        <p:spPr>
          <a:xfrm>
            <a:off x="1021472" y="1801575"/>
            <a:ext cx="0" cy="667200"/>
          </a:xfrm>
          <a:prstGeom prst="straightConnector1">
            <a:avLst/>
          </a:prstGeom>
          <a:noFill/>
          <a:ln cap="flat" cmpd="sng" w="9525">
            <a:solidFill>
              <a:schemeClr val="dk2"/>
            </a:solidFill>
            <a:prstDash val="solid"/>
            <a:round/>
            <a:headEnd len="med" w="med" type="none"/>
            <a:tailEnd len="med" w="med" type="stealth"/>
          </a:ln>
        </p:spPr>
      </p:cxnSp>
      <p:sp>
        <p:nvSpPr>
          <p:cNvPr id="394" name="Google Shape;394;p38"/>
          <p:cNvSpPr/>
          <p:nvPr/>
        </p:nvSpPr>
        <p:spPr>
          <a:xfrm>
            <a:off x="5576391" y="1869731"/>
            <a:ext cx="486000" cy="275100"/>
          </a:xfrm>
          <a:prstGeom prst="rect">
            <a:avLst/>
          </a:prstGeom>
          <a:solidFill>
            <a:srgbClr val="E0708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400">
                <a:solidFill>
                  <a:schemeClr val="lt1"/>
                </a:solidFill>
              </a:rPr>
              <a:t>FUNCIONAL</a:t>
            </a:r>
            <a:endParaRPr b="1" sz="400">
              <a:solidFill>
                <a:schemeClr val="lt1"/>
              </a:solidFill>
            </a:endParaRPr>
          </a:p>
        </p:txBody>
      </p:sp>
      <p:sp>
        <p:nvSpPr>
          <p:cNvPr id="395" name="Google Shape;395;p38"/>
          <p:cNvSpPr/>
          <p:nvPr/>
        </p:nvSpPr>
        <p:spPr>
          <a:xfrm>
            <a:off x="6143391" y="1869731"/>
            <a:ext cx="486000" cy="275100"/>
          </a:xfrm>
          <a:prstGeom prst="rect">
            <a:avLst/>
          </a:prstGeom>
          <a:solidFill>
            <a:srgbClr val="DE7E9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500">
                <a:solidFill>
                  <a:schemeClr val="lt1"/>
                </a:solidFill>
              </a:rPr>
              <a:t>UNITARIAS</a:t>
            </a:r>
            <a:endParaRPr b="1" sz="500">
              <a:solidFill>
                <a:schemeClr val="lt1"/>
              </a:solidFill>
            </a:endParaRPr>
          </a:p>
        </p:txBody>
      </p:sp>
      <p:sp>
        <p:nvSpPr>
          <p:cNvPr id="396" name="Google Shape;396;p38"/>
          <p:cNvSpPr/>
          <p:nvPr/>
        </p:nvSpPr>
        <p:spPr>
          <a:xfrm>
            <a:off x="6710391" y="1869731"/>
            <a:ext cx="486000" cy="275100"/>
          </a:xfrm>
          <a:prstGeom prst="rect">
            <a:avLst/>
          </a:prstGeom>
          <a:solidFill>
            <a:srgbClr val="E1A5B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300">
                <a:solidFill>
                  <a:schemeClr val="lt1"/>
                </a:solidFill>
              </a:rPr>
              <a:t>INTEGRACIÓN</a:t>
            </a:r>
            <a:endParaRPr b="1" sz="300">
              <a:solidFill>
                <a:schemeClr val="lt1"/>
              </a:solidFill>
            </a:endParaRPr>
          </a:p>
        </p:txBody>
      </p:sp>
      <p:sp>
        <p:nvSpPr>
          <p:cNvPr id="397" name="Google Shape;397;p38"/>
          <p:cNvSpPr/>
          <p:nvPr/>
        </p:nvSpPr>
        <p:spPr>
          <a:xfrm>
            <a:off x="7364691" y="1869731"/>
            <a:ext cx="486000" cy="275100"/>
          </a:xfrm>
          <a:prstGeom prst="rect">
            <a:avLst/>
          </a:prstGeom>
          <a:solidFill>
            <a:srgbClr val="F6B26B"/>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400">
                <a:solidFill>
                  <a:schemeClr val="lt1"/>
                </a:solidFill>
              </a:rPr>
              <a:t>DESPLIEGUE</a:t>
            </a:r>
            <a:endParaRPr b="1" sz="400">
              <a:solidFill>
                <a:schemeClr val="lt1"/>
              </a:solidFill>
            </a:endParaRPr>
          </a:p>
        </p:txBody>
      </p:sp>
      <p:sp>
        <p:nvSpPr>
          <p:cNvPr id="398" name="Google Shape;398;p38"/>
          <p:cNvSpPr/>
          <p:nvPr/>
        </p:nvSpPr>
        <p:spPr>
          <a:xfrm>
            <a:off x="7931691" y="1867144"/>
            <a:ext cx="486000" cy="275100"/>
          </a:xfrm>
          <a:prstGeom prst="rect">
            <a:avLst/>
          </a:prstGeom>
          <a:solidFill>
            <a:srgbClr val="EBAE7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400">
                <a:solidFill>
                  <a:schemeClr val="lt1"/>
                </a:solidFill>
              </a:rPr>
              <a:t>MONITOREO</a:t>
            </a:r>
            <a:endParaRPr b="1" sz="400">
              <a:solidFill>
                <a:schemeClr val="lt1"/>
              </a:solidFill>
            </a:endParaRPr>
          </a:p>
        </p:txBody>
      </p:sp>
      <p:sp>
        <p:nvSpPr>
          <p:cNvPr id="399" name="Google Shape;399;p38"/>
          <p:cNvSpPr/>
          <p:nvPr/>
        </p:nvSpPr>
        <p:spPr>
          <a:xfrm>
            <a:off x="8498691" y="1872319"/>
            <a:ext cx="486000" cy="275100"/>
          </a:xfrm>
          <a:prstGeom prst="rect">
            <a:avLst/>
          </a:prstGeom>
          <a:solidFill>
            <a:srgbClr val="F0B58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400">
                <a:solidFill>
                  <a:schemeClr val="lt1"/>
                </a:solidFill>
              </a:rPr>
              <a:t>MANTENIMIENTO</a:t>
            </a:r>
            <a:endParaRPr b="1" sz="400">
              <a:solidFill>
                <a:schemeClr val="lt1"/>
              </a:solidFill>
            </a:endParaRPr>
          </a:p>
        </p:txBody>
      </p:sp>
      <p:grpSp>
        <p:nvGrpSpPr>
          <p:cNvPr id="400" name="Google Shape;400;p38"/>
          <p:cNvGrpSpPr/>
          <p:nvPr/>
        </p:nvGrpSpPr>
        <p:grpSpPr>
          <a:xfrm>
            <a:off x="534009" y="2468738"/>
            <a:ext cx="974925" cy="626231"/>
            <a:chOff x="712013" y="3291650"/>
            <a:chExt cx="1299900" cy="834975"/>
          </a:xfrm>
        </p:grpSpPr>
        <p:pic>
          <p:nvPicPr>
            <p:cNvPr id="393" name="Google Shape;393;p38"/>
            <p:cNvPicPr preferRelativeResize="0"/>
            <p:nvPr/>
          </p:nvPicPr>
          <p:blipFill>
            <a:blip r:embed="rId3">
              <a:alphaModFix/>
            </a:blip>
            <a:stretch>
              <a:fillRect/>
            </a:stretch>
          </p:blipFill>
          <p:spPr>
            <a:xfrm>
              <a:off x="1073963" y="3291650"/>
              <a:ext cx="576000" cy="576000"/>
            </a:xfrm>
            <a:prstGeom prst="rect">
              <a:avLst/>
            </a:prstGeom>
            <a:noFill/>
            <a:ln>
              <a:noFill/>
            </a:ln>
          </p:spPr>
        </p:pic>
        <p:sp>
          <p:nvSpPr>
            <p:cNvPr id="401" name="Google Shape;401;p38"/>
            <p:cNvSpPr txBox="1"/>
            <p:nvPr/>
          </p:nvSpPr>
          <p:spPr>
            <a:xfrm>
              <a:off x="712013" y="3777725"/>
              <a:ext cx="1299900" cy="348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Project Manager</a:t>
              </a:r>
              <a:endParaRPr sz="800">
                <a:latin typeface="Calibri"/>
                <a:ea typeface="Calibri"/>
                <a:cs typeface="Calibri"/>
                <a:sym typeface="Calibri"/>
              </a:endParaRPr>
            </a:p>
          </p:txBody>
        </p:sp>
      </p:grpSp>
      <p:grpSp>
        <p:nvGrpSpPr>
          <p:cNvPr id="402" name="Google Shape;402;p38"/>
          <p:cNvGrpSpPr/>
          <p:nvPr/>
        </p:nvGrpSpPr>
        <p:grpSpPr>
          <a:xfrm>
            <a:off x="144322" y="3397375"/>
            <a:ext cx="974925" cy="718875"/>
            <a:chOff x="1320263" y="5725200"/>
            <a:chExt cx="1299900" cy="958500"/>
          </a:xfrm>
        </p:grpSpPr>
        <p:pic>
          <p:nvPicPr>
            <p:cNvPr id="403" name="Google Shape;403;p38"/>
            <p:cNvPicPr preferRelativeResize="0"/>
            <p:nvPr/>
          </p:nvPicPr>
          <p:blipFill>
            <a:blip r:embed="rId4">
              <a:alphaModFix/>
            </a:blip>
            <a:stretch>
              <a:fillRect/>
            </a:stretch>
          </p:blipFill>
          <p:spPr>
            <a:xfrm>
              <a:off x="1646213" y="5725200"/>
              <a:ext cx="609600" cy="609600"/>
            </a:xfrm>
            <a:prstGeom prst="rect">
              <a:avLst/>
            </a:prstGeom>
            <a:noFill/>
            <a:ln>
              <a:noFill/>
            </a:ln>
          </p:spPr>
        </p:pic>
        <p:sp>
          <p:nvSpPr>
            <p:cNvPr id="404" name="Google Shape;404;p38"/>
            <p:cNvSpPr txBox="1"/>
            <p:nvPr/>
          </p:nvSpPr>
          <p:spPr>
            <a:xfrm>
              <a:off x="1320263" y="6334800"/>
              <a:ext cx="1299900" cy="348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Frontend Developer</a:t>
              </a:r>
              <a:endParaRPr sz="800">
                <a:latin typeface="Calibri"/>
                <a:ea typeface="Calibri"/>
                <a:cs typeface="Calibri"/>
                <a:sym typeface="Calibri"/>
              </a:endParaRPr>
            </a:p>
          </p:txBody>
        </p:sp>
      </p:grpSp>
      <p:grpSp>
        <p:nvGrpSpPr>
          <p:cNvPr id="405" name="Google Shape;405;p38"/>
          <p:cNvGrpSpPr/>
          <p:nvPr/>
        </p:nvGrpSpPr>
        <p:grpSpPr>
          <a:xfrm>
            <a:off x="3543641" y="2451650"/>
            <a:ext cx="974925" cy="799688"/>
            <a:chOff x="6236838" y="4848050"/>
            <a:chExt cx="1299900" cy="1066250"/>
          </a:xfrm>
        </p:grpSpPr>
        <p:pic>
          <p:nvPicPr>
            <p:cNvPr id="406" name="Google Shape;406;p38"/>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407" name="Google Shape;407;p38"/>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grpSp>
        <p:nvGrpSpPr>
          <p:cNvPr id="408" name="Google Shape;408;p38"/>
          <p:cNvGrpSpPr/>
          <p:nvPr/>
        </p:nvGrpSpPr>
        <p:grpSpPr>
          <a:xfrm>
            <a:off x="3543641" y="3602994"/>
            <a:ext cx="974925" cy="836494"/>
            <a:chOff x="6236838" y="3244325"/>
            <a:chExt cx="1299900" cy="1115325"/>
          </a:xfrm>
        </p:grpSpPr>
        <p:pic>
          <p:nvPicPr>
            <p:cNvPr id="409" name="Google Shape;409;p38"/>
            <p:cNvPicPr preferRelativeResize="0"/>
            <p:nvPr/>
          </p:nvPicPr>
          <p:blipFill>
            <a:blip r:embed="rId4">
              <a:alphaModFix/>
            </a:blip>
            <a:stretch>
              <a:fillRect/>
            </a:stretch>
          </p:blipFill>
          <p:spPr>
            <a:xfrm>
              <a:off x="6581988" y="3244325"/>
              <a:ext cx="609600" cy="609600"/>
            </a:xfrm>
            <a:prstGeom prst="rect">
              <a:avLst/>
            </a:prstGeom>
            <a:noFill/>
            <a:ln>
              <a:noFill/>
            </a:ln>
          </p:spPr>
        </p:pic>
        <p:sp>
          <p:nvSpPr>
            <p:cNvPr id="410" name="Google Shape;410;p38"/>
            <p:cNvSpPr txBox="1"/>
            <p:nvPr/>
          </p:nvSpPr>
          <p:spPr>
            <a:xfrm>
              <a:off x="6236838" y="384665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Frontend </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Developer</a:t>
              </a:r>
              <a:endParaRPr sz="800">
                <a:latin typeface="Calibri"/>
                <a:ea typeface="Calibri"/>
                <a:cs typeface="Calibri"/>
                <a:sym typeface="Calibri"/>
              </a:endParaRPr>
            </a:p>
          </p:txBody>
        </p:sp>
      </p:grpSp>
      <p:grpSp>
        <p:nvGrpSpPr>
          <p:cNvPr id="411" name="Google Shape;411;p38"/>
          <p:cNvGrpSpPr/>
          <p:nvPr/>
        </p:nvGrpSpPr>
        <p:grpSpPr>
          <a:xfrm>
            <a:off x="7687228" y="3683044"/>
            <a:ext cx="974925" cy="841050"/>
            <a:chOff x="10249638" y="4910725"/>
            <a:chExt cx="1299900" cy="1121400"/>
          </a:xfrm>
        </p:grpSpPr>
        <p:pic>
          <p:nvPicPr>
            <p:cNvPr id="412" name="Google Shape;412;p38"/>
            <p:cNvPicPr preferRelativeResize="0"/>
            <p:nvPr/>
          </p:nvPicPr>
          <p:blipFill>
            <a:blip r:embed="rId6">
              <a:alphaModFix/>
            </a:blip>
            <a:stretch>
              <a:fillRect/>
            </a:stretch>
          </p:blipFill>
          <p:spPr>
            <a:xfrm>
              <a:off x="10595388" y="4910725"/>
              <a:ext cx="608400" cy="608400"/>
            </a:xfrm>
            <a:prstGeom prst="rect">
              <a:avLst/>
            </a:prstGeom>
            <a:noFill/>
            <a:ln>
              <a:noFill/>
            </a:ln>
          </p:spPr>
        </p:pic>
        <p:sp>
          <p:nvSpPr>
            <p:cNvPr id="413" name="Google Shape;413;p38"/>
            <p:cNvSpPr txBox="1"/>
            <p:nvPr/>
          </p:nvSpPr>
          <p:spPr>
            <a:xfrm>
              <a:off x="10249638" y="5519125"/>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DevOps</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cxnSp>
        <p:nvCxnSpPr>
          <p:cNvPr id="414" name="Google Shape;414;p38"/>
          <p:cNvCxnSpPr>
            <a:stCxn id="401" idx="2"/>
            <a:endCxn id="415" idx="0"/>
          </p:cNvCxnSpPr>
          <p:nvPr/>
        </p:nvCxnSpPr>
        <p:spPr>
          <a:xfrm flipH="1">
            <a:off x="596672" y="3094969"/>
            <a:ext cx="424800" cy="288000"/>
          </a:xfrm>
          <a:prstGeom prst="straightConnector1">
            <a:avLst/>
          </a:prstGeom>
          <a:noFill/>
          <a:ln cap="flat" cmpd="sng" w="9525">
            <a:solidFill>
              <a:schemeClr val="dk2"/>
            </a:solidFill>
            <a:prstDash val="solid"/>
            <a:round/>
            <a:headEnd len="med" w="med" type="none"/>
            <a:tailEnd len="med" w="med" type="triangle"/>
          </a:ln>
        </p:spPr>
      </p:cxnSp>
      <p:cxnSp>
        <p:nvCxnSpPr>
          <p:cNvPr id="416" name="Google Shape;416;p38"/>
          <p:cNvCxnSpPr>
            <a:stCxn id="401" idx="2"/>
            <a:endCxn id="417" idx="0"/>
          </p:cNvCxnSpPr>
          <p:nvPr/>
        </p:nvCxnSpPr>
        <p:spPr>
          <a:xfrm>
            <a:off x="1021472" y="3094969"/>
            <a:ext cx="439200" cy="302400"/>
          </a:xfrm>
          <a:prstGeom prst="straightConnector1">
            <a:avLst/>
          </a:prstGeom>
          <a:noFill/>
          <a:ln cap="flat" cmpd="sng" w="9525">
            <a:solidFill>
              <a:schemeClr val="dk2"/>
            </a:solidFill>
            <a:prstDash val="solid"/>
            <a:round/>
            <a:headEnd len="med" w="med" type="none"/>
            <a:tailEnd len="med" w="med" type="triangle"/>
          </a:ln>
        </p:spPr>
      </p:cxnSp>
      <p:cxnSp>
        <p:nvCxnSpPr>
          <p:cNvPr id="418" name="Google Shape;418;p38"/>
          <p:cNvCxnSpPr>
            <a:stCxn id="388" idx="2"/>
            <a:endCxn id="419" idx="0"/>
          </p:cNvCxnSpPr>
          <p:nvPr/>
        </p:nvCxnSpPr>
        <p:spPr>
          <a:xfrm>
            <a:off x="3241791" y="2142319"/>
            <a:ext cx="0" cy="328200"/>
          </a:xfrm>
          <a:prstGeom prst="straightConnector1">
            <a:avLst/>
          </a:prstGeom>
          <a:noFill/>
          <a:ln cap="flat" cmpd="sng" w="9525">
            <a:solidFill>
              <a:schemeClr val="dk2"/>
            </a:solidFill>
            <a:prstDash val="solid"/>
            <a:round/>
            <a:headEnd len="med" w="med" type="none"/>
            <a:tailEnd len="med" w="med" type="triangle"/>
          </a:ln>
        </p:spPr>
      </p:cxnSp>
      <p:cxnSp>
        <p:nvCxnSpPr>
          <p:cNvPr id="420" name="Google Shape;420;p38"/>
          <p:cNvCxnSpPr>
            <a:endCxn id="421" idx="0"/>
          </p:cNvCxnSpPr>
          <p:nvPr/>
        </p:nvCxnSpPr>
        <p:spPr>
          <a:xfrm>
            <a:off x="2370881" y="2085038"/>
            <a:ext cx="6900" cy="371100"/>
          </a:xfrm>
          <a:prstGeom prst="straightConnector1">
            <a:avLst/>
          </a:prstGeom>
          <a:noFill/>
          <a:ln cap="flat" cmpd="sng" w="9525">
            <a:solidFill>
              <a:schemeClr val="dk2"/>
            </a:solidFill>
            <a:prstDash val="solid"/>
            <a:round/>
            <a:headEnd len="med" w="med" type="none"/>
            <a:tailEnd len="med" w="med" type="triangle"/>
          </a:ln>
        </p:spPr>
      </p:cxnSp>
      <p:cxnSp>
        <p:nvCxnSpPr>
          <p:cNvPr id="422" name="Google Shape;422;p38"/>
          <p:cNvCxnSpPr>
            <a:stCxn id="389" idx="2"/>
            <a:endCxn id="423" idx="0"/>
          </p:cNvCxnSpPr>
          <p:nvPr/>
        </p:nvCxnSpPr>
        <p:spPr>
          <a:xfrm>
            <a:off x="4031091" y="2147419"/>
            <a:ext cx="0" cy="30870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38"/>
          <p:cNvCxnSpPr>
            <a:stCxn id="390" idx="2"/>
            <a:endCxn id="425" idx="0"/>
          </p:cNvCxnSpPr>
          <p:nvPr/>
        </p:nvCxnSpPr>
        <p:spPr>
          <a:xfrm>
            <a:off x="4598091" y="2144831"/>
            <a:ext cx="0" cy="311400"/>
          </a:xfrm>
          <a:prstGeom prst="straightConnector1">
            <a:avLst/>
          </a:prstGeom>
          <a:noFill/>
          <a:ln cap="flat" cmpd="sng" w="9525">
            <a:solidFill>
              <a:schemeClr val="dk2"/>
            </a:solidFill>
            <a:prstDash val="solid"/>
            <a:round/>
            <a:headEnd len="med" w="med" type="none"/>
            <a:tailEnd len="med" w="med" type="triangle"/>
          </a:ln>
        </p:spPr>
      </p:cxnSp>
      <p:cxnSp>
        <p:nvCxnSpPr>
          <p:cNvPr id="426" name="Google Shape;426;p38"/>
          <p:cNvCxnSpPr>
            <a:stCxn id="407" idx="2"/>
            <a:endCxn id="409" idx="0"/>
          </p:cNvCxnSpPr>
          <p:nvPr/>
        </p:nvCxnSpPr>
        <p:spPr>
          <a:xfrm>
            <a:off x="4031103" y="3251338"/>
            <a:ext cx="0" cy="3516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p38"/>
          <p:cNvCxnSpPr>
            <a:stCxn id="394" idx="2"/>
            <a:endCxn id="428" idx="0"/>
          </p:cNvCxnSpPr>
          <p:nvPr/>
        </p:nvCxnSpPr>
        <p:spPr>
          <a:xfrm>
            <a:off x="5819391" y="2144831"/>
            <a:ext cx="567000" cy="402600"/>
          </a:xfrm>
          <a:prstGeom prst="straightConnector1">
            <a:avLst/>
          </a:prstGeom>
          <a:noFill/>
          <a:ln cap="flat" cmpd="sng" w="9525">
            <a:solidFill>
              <a:schemeClr val="dk2"/>
            </a:solidFill>
            <a:prstDash val="solid"/>
            <a:round/>
            <a:headEnd len="med" w="med" type="none"/>
            <a:tailEnd len="med" w="med" type="triangle"/>
          </a:ln>
        </p:spPr>
      </p:cxnSp>
      <p:cxnSp>
        <p:nvCxnSpPr>
          <p:cNvPr id="429" name="Google Shape;429;p38"/>
          <p:cNvCxnSpPr>
            <a:stCxn id="395" idx="2"/>
            <a:endCxn id="428" idx="0"/>
          </p:cNvCxnSpPr>
          <p:nvPr/>
        </p:nvCxnSpPr>
        <p:spPr>
          <a:xfrm>
            <a:off x="6386391" y="2144831"/>
            <a:ext cx="0" cy="402600"/>
          </a:xfrm>
          <a:prstGeom prst="straightConnector1">
            <a:avLst/>
          </a:prstGeom>
          <a:noFill/>
          <a:ln cap="flat" cmpd="sng" w="9525">
            <a:solidFill>
              <a:schemeClr val="dk2"/>
            </a:solidFill>
            <a:prstDash val="solid"/>
            <a:round/>
            <a:headEnd len="med" w="med" type="none"/>
            <a:tailEnd len="med" w="med" type="triangle"/>
          </a:ln>
        </p:spPr>
      </p:cxnSp>
      <p:cxnSp>
        <p:nvCxnSpPr>
          <p:cNvPr id="430" name="Google Shape;430;p38"/>
          <p:cNvCxnSpPr>
            <a:stCxn id="396" idx="2"/>
            <a:endCxn id="428" idx="0"/>
          </p:cNvCxnSpPr>
          <p:nvPr/>
        </p:nvCxnSpPr>
        <p:spPr>
          <a:xfrm flipH="1">
            <a:off x="6386391" y="2144831"/>
            <a:ext cx="567000" cy="402600"/>
          </a:xfrm>
          <a:prstGeom prst="straightConnector1">
            <a:avLst/>
          </a:prstGeom>
          <a:noFill/>
          <a:ln cap="flat" cmpd="sng" w="9525">
            <a:solidFill>
              <a:schemeClr val="dk2"/>
            </a:solidFill>
            <a:prstDash val="solid"/>
            <a:round/>
            <a:headEnd len="med" w="med" type="none"/>
            <a:tailEnd len="med" w="med" type="triangle"/>
          </a:ln>
        </p:spPr>
      </p:cxnSp>
      <p:cxnSp>
        <p:nvCxnSpPr>
          <p:cNvPr id="431" name="Google Shape;431;p38"/>
          <p:cNvCxnSpPr>
            <a:stCxn id="397" idx="2"/>
            <a:endCxn id="432" idx="0"/>
          </p:cNvCxnSpPr>
          <p:nvPr/>
        </p:nvCxnSpPr>
        <p:spPr>
          <a:xfrm>
            <a:off x="7607691" y="2144831"/>
            <a:ext cx="567000" cy="402600"/>
          </a:xfrm>
          <a:prstGeom prst="straightConnector1">
            <a:avLst/>
          </a:prstGeom>
          <a:noFill/>
          <a:ln cap="flat" cmpd="sng" w="9525">
            <a:solidFill>
              <a:schemeClr val="dk2"/>
            </a:solidFill>
            <a:prstDash val="solid"/>
            <a:round/>
            <a:headEnd len="med" w="med" type="none"/>
            <a:tailEnd len="med" w="med" type="triangle"/>
          </a:ln>
        </p:spPr>
      </p:cxnSp>
      <p:cxnSp>
        <p:nvCxnSpPr>
          <p:cNvPr id="433" name="Google Shape;433;p38"/>
          <p:cNvCxnSpPr>
            <a:stCxn id="398" idx="2"/>
            <a:endCxn id="432" idx="0"/>
          </p:cNvCxnSpPr>
          <p:nvPr/>
        </p:nvCxnSpPr>
        <p:spPr>
          <a:xfrm>
            <a:off x="8174691" y="2142244"/>
            <a:ext cx="0" cy="405300"/>
          </a:xfrm>
          <a:prstGeom prst="straightConnector1">
            <a:avLst/>
          </a:prstGeom>
          <a:noFill/>
          <a:ln cap="flat" cmpd="sng" w="9525">
            <a:solidFill>
              <a:schemeClr val="dk2"/>
            </a:solidFill>
            <a:prstDash val="solid"/>
            <a:round/>
            <a:headEnd len="med" w="med" type="none"/>
            <a:tailEnd len="med" w="med" type="triangle"/>
          </a:ln>
        </p:spPr>
      </p:cxnSp>
      <p:cxnSp>
        <p:nvCxnSpPr>
          <p:cNvPr id="434" name="Google Shape;434;p38"/>
          <p:cNvCxnSpPr>
            <a:stCxn id="399" idx="2"/>
            <a:endCxn id="432" idx="0"/>
          </p:cNvCxnSpPr>
          <p:nvPr/>
        </p:nvCxnSpPr>
        <p:spPr>
          <a:xfrm flipH="1">
            <a:off x="8174691" y="2147419"/>
            <a:ext cx="567000" cy="400200"/>
          </a:xfrm>
          <a:prstGeom prst="straightConnector1">
            <a:avLst/>
          </a:prstGeom>
          <a:noFill/>
          <a:ln cap="flat" cmpd="sng" w="9525">
            <a:solidFill>
              <a:schemeClr val="dk2"/>
            </a:solidFill>
            <a:prstDash val="solid"/>
            <a:round/>
            <a:headEnd len="med" w="med" type="none"/>
            <a:tailEnd len="med" w="med" type="triangle"/>
          </a:ln>
        </p:spPr>
      </p:cxnSp>
      <p:grpSp>
        <p:nvGrpSpPr>
          <p:cNvPr id="435" name="Google Shape;435;p38"/>
          <p:cNvGrpSpPr/>
          <p:nvPr/>
        </p:nvGrpSpPr>
        <p:grpSpPr>
          <a:xfrm>
            <a:off x="963628" y="3397363"/>
            <a:ext cx="974925" cy="799688"/>
            <a:chOff x="6236838" y="4848050"/>
            <a:chExt cx="1299900" cy="1066250"/>
          </a:xfrm>
        </p:grpSpPr>
        <p:pic>
          <p:nvPicPr>
            <p:cNvPr id="436" name="Google Shape;436;p38"/>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437" name="Google Shape;437;p38"/>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grpSp>
        <p:nvGrpSpPr>
          <p:cNvPr id="438" name="Google Shape;438;p38"/>
          <p:cNvGrpSpPr/>
          <p:nvPr/>
        </p:nvGrpSpPr>
        <p:grpSpPr>
          <a:xfrm>
            <a:off x="963578" y="4396500"/>
            <a:ext cx="975000" cy="704688"/>
            <a:chOff x="963578" y="4396500"/>
            <a:chExt cx="975000" cy="704688"/>
          </a:xfrm>
        </p:grpSpPr>
        <p:pic>
          <p:nvPicPr>
            <p:cNvPr id="439" name="Google Shape;439;p38"/>
            <p:cNvPicPr preferRelativeResize="0"/>
            <p:nvPr/>
          </p:nvPicPr>
          <p:blipFill>
            <a:blip r:embed="rId7">
              <a:alphaModFix/>
            </a:blip>
            <a:stretch>
              <a:fillRect/>
            </a:stretch>
          </p:blipFill>
          <p:spPr>
            <a:xfrm>
              <a:off x="1253075" y="4396500"/>
              <a:ext cx="396000" cy="396000"/>
            </a:xfrm>
            <a:prstGeom prst="rect">
              <a:avLst/>
            </a:prstGeom>
            <a:noFill/>
            <a:ln>
              <a:noFill/>
            </a:ln>
          </p:spPr>
        </p:pic>
        <p:sp>
          <p:nvSpPr>
            <p:cNvPr id="440" name="Google Shape;440;p38"/>
            <p:cNvSpPr txBox="1"/>
            <p:nvPr/>
          </p:nvSpPr>
          <p:spPr>
            <a:xfrm>
              <a:off x="963578" y="4716288"/>
              <a:ext cx="975000" cy="384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DB </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Administrator</a:t>
              </a:r>
              <a:endParaRPr sz="800">
                <a:latin typeface="Calibri"/>
                <a:ea typeface="Calibri"/>
                <a:cs typeface="Calibri"/>
                <a:sym typeface="Calibri"/>
              </a:endParaRPr>
            </a:p>
          </p:txBody>
        </p:sp>
      </p:grpSp>
      <p:cxnSp>
        <p:nvCxnSpPr>
          <p:cNvPr id="441" name="Google Shape;441;p38"/>
          <p:cNvCxnSpPr>
            <a:endCxn id="439" idx="0"/>
          </p:cNvCxnSpPr>
          <p:nvPr/>
        </p:nvCxnSpPr>
        <p:spPr>
          <a:xfrm>
            <a:off x="1451075" y="4197000"/>
            <a:ext cx="0" cy="199500"/>
          </a:xfrm>
          <a:prstGeom prst="straightConnector1">
            <a:avLst/>
          </a:prstGeom>
          <a:noFill/>
          <a:ln cap="flat" cmpd="sng" w="9525">
            <a:solidFill>
              <a:schemeClr val="dk2"/>
            </a:solidFill>
            <a:prstDash val="solid"/>
            <a:round/>
            <a:headEnd len="med" w="med" type="none"/>
            <a:tailEnd len="med" w="med" type="triangle"/>
          </a:ln>
        </p:spPr>
      </p:cxnSp>
      <p:grpSp>
        <p:nvGrpSpPr>
          <p:cNvPr id="442" name="Google Shape;442;p38"/>
          <p:cNvGrpSpPr/>
          <p:nvPr/>
        </p:nvGrpSpPr>
        <p:grpSpPr>
          <a:xfrm>
            <a:off x="1887866" y="2433125"/>
            <a:ext cx="975000" cy="704688"/>
            <a:chOff x="963578" y="4396500"/>
            <a:chExt cx="975000" cy="704688"/>
          </a:xfrm>
        </p:grpSpPr>
        <p:pic>
          <p:nvPicPr>
            <p:cNvPr id="443" name="Google Shape;443;p38"/>
            <p:cNvPicPr preferRelativeResize="0"/>
            <p:nvPr/>
          </p:nvPicPr>
          <p:blipFill>
            <a:blip r:embed="rId7">
              <a:alphaModFix/>
            </a:blip>
            <a:stretch>
              <a:fillRect/>
            </a:stretch>
          </p:blipFill>
          <p:spPr>
            <a:xfrm>
              <a:off x="1253075" y="4396500"/>
              <a:ext cx="396000" cy="396000"/>
            </a:xfrm>
            <a:prstGeom prst="rect">
              <a:avLst/>
            </a:prstGeom>
            <a:noFill/>
            <a:ln>
              <a:noFill/>
            </a:ln>
          </p:spPr>
        </p:pic>
        <p:sp>
          <p:nvSpPr>
            <p:cNvPr id="444" name="Google Shape;444;p38"/>
            <p:cNvSpPr txBox="1"/>
            <p:nvPr/>
          </p:nvSpPr>
          <p:spPr>
            <a:xfrm>
              <a:off x="963578" y="4716288"/>
              <a:ext cx="975000" cy="384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DB </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Administrator</a:t>
              </a:r>
              <a:endParaRPr sz="800">
                <a:latin typeface="Calibri"/>
                <a:ea typeface="Calibri"/>
                <a:cs typeface="Calibri"/>
                <a:sym typeface="Calibri"/>
              </a:endParaRPr>
            </a:p>
          </p:txBody>
        </p:sp>
      </p:grpSp>
      <p:grpSp>
        <p:nvGrpSpPr>
          <p:cNvPr id="445" name="Google Shape;445;p38"/>
          <p:cNvGrpSpPr/>
          <p:nvPr/>
        </p:nvGrpSpPr>
        <p:grpSpPr>
          <a:xfrm>
            <a:off x="2756691" y="2433125"/>
            <a:ext cx="975000" cy="704688"/>
            <a:chOff x="963578" y="4396500"/>
            <a:chExt cx="975000" cy="704688"/>
          </a:xfrm>
        </p:grpSpPr>
        <p:pic>
          <p:nvPicPr>
            <p:cNvPr id="446" name="Google Shape;446;p38"/>
            <p:cNvPicPr preferRelativeResize="0"/>
            <p:nvPr/>
          </p:nvPicPr>
          <p:blipFill>
            <a:blip r:embed="rId7">
              <a:alphaModFix/>
            </a:blip>
            <a:stretch>
              <a:fillRect/>
            </a:stretch>
          </p:blipFill>
          <p:spPr>
            <a:xfrm>
              <a:off x="1253075" y="4396500"/>
              <a:ext cx="396000" cy="396000"/>
            </a:xfrm>
            <a:prstGeom prst="rect">
              <a:avLst/>
            </a:prstGeom>
            <a:noFill/>
            <a:ln>
              <a:noFill/>
            </a:ln>
          </p:spPr>
        </p:pic>
        <p:sp>
          <p:nvSpPr>
            <p:cNvPr id="447" name="Google Shape;447;p38"/>
            <p:cNvSpPr txBox="1"/>
            <p:nvPr/>
          </p:nvSpPr>
          <p:spPr>
            <a:xfrm>
              <a:off x="963578" y="4716288"/>
              <a:ext cx="975000" cy="384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DB </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Administrator</a:t>
              </a:r>
              <a:endParaRPr sz="800">
                <a:latin typeface="Calibri"/>
                <a:ea typeface="Calibri"/>
                <a:cs typeface="Calibri"/>
                <a:sym typeface="Calibri"/>
              </a:endParaRPr>
            </a:p>
          </p:txBody>
        </p:sp>
      </p:grpSp>
      <p:cxnSp>
        <p:nvCxnSpPr>
          <p:cNvPr id="448" name="Google Shape;448;p38"/>
          <p:cNvCxnSpPr>
            <a:stCxn id="391" idx="2"/>
          </p:cNvCxnSpPr>
          <p:nvPr/>
        </p:nvCxnSpPr>
        <p:spPr>
          <a:xfrm>
            <a:off x="5165091" y="2144831"/>
            <a:ext cx="900" cy="289500"/>
          </a:xfrm>
          <a:prstGeom prst="straightConnector1">
            <a:avLst/>
          </a:prstGeom>
          <a:noFill/>
          <a:ln cap="flat" cmpd="sng" w="9525">
            <a:solidFill>
              <a:schemeClr val="dk2"/>
            </a:solidFill>
            <a:prstDash val="solid"/>
            <a:round/>
            <a:headEnd len="med" w="med" type="none"/>
            <a:tailEnd len="med" w="med" type="triangle"/>
          </a:ln>
        </p:spPr>
      </p:cxnSp>
      <p:grpSp>
        <p:nvGrpSpPr>
          <p:cNvPr id="449" name="Google Shape;449;p38"/>
          <p:cNvGrpSpPr/>
          <p:nvPr/>
        </p:nvGrpSpPr>
        <p:grpSpPr>
          <a:xfrm>
            <a:off x="4110603" y="2451650"/>
            <a:ext cx="974925" cy="799688"/>
            <a:chOff x="6236838" y="4848050"/>
            <a:chExt cx="1299900" cy="1066250"/>
          </a:xfrm>
        </p:grpSpPr>
        <p:pic>
          <p:nvPicPr>
            <p:cNvPr id="450" name="Google Shape;450;p38"/>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451" name="Google Shape;451;p38"/>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grpSp>
        <p:nvGrpSpPr>
          <p:cNvPr id="452" name="Google Shape;452;p38"/>
          <p:cNvGrpSpPr/>
          <p:nvPr/>
        </p:nvGrpSpPr>
        <p:grpSpPr>
          <a:xfrm>
            <a:off x="4110541" y="3627538"/>
            <a:ext cx="975000" cy="797950"/>
            <a:chOff x="963528" y="4292088"/>
            <a:chExt cx="975000" cy="797950"/>
          </a:xfrm>
        </p:grpSpPr>
        <p:pic>
          <p:nvPicPr>
            <p:cNvPr id="453" name="Google Shape;453;p38"/>
            <p:cNvPicPr preferRelativeResize="0"/>
            <p:nvPr/>
          </p:nvPicPr>
          <p:blipFill>
            <a:blip r:embed="rId7">
              <a:alphaModFix/>
            </a:blip>
            <a:stretch>
              <a:fillRect/>
            </a:stretch>
          </p:blipFill>
          <p:spPr>
            <a:xfrm>
              <a:off x="1253038" y="4292088"/>
              <a:ext cx="396000" cy="396000"/>
            </a:xfrm>
            <a:prstGeom prst="rect">
              <a:avLst/>
            </a:prstGeom>
            <a:noFill/>
            <a:ln>
              <a:noFill/>
            </a:ln>
          </p:spPr>
        </p:pic>
        <p:sp>
          <p:nvSpPr>
            <p:cNvPr id="454" name="Google Shape;454;p38"/>
            <p:cNvSpPr txBox="1"/>
            <p:nvPr/>
          </p:nvSpPr>
          <p:spPr>
            <a:xfrm>
              <a:off x="963528" y="4705138"/>
              <a:ext cx="975000" cy="384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DB </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Administrator</a:t>
              </a:r>
              <a:endParaRPr sz="800">
                <a:latin typeface="Calibri"/>
                <a:ea typeface="Calibri"/>
                <a:cs typeface="Calibri"/>
                <a:sym typeface="Calibri"/>
              </a:endParaRPr>
            </a:p>
          </p:txBody>
        </p:sp>
      </p:grpSp>
      <p:cxnSp>
        <p:nvCxnSpPr>
          <p:cNvPr id="455" name="Google Shape;455;p38"/>
          <p:cNvCxnSpPr>
            <a:stCxn id="451" idx="2"/>
            <a:endCxn id="453" idx="0"/>
          </p:cNvCxnSpPr>
          <p:nvPr/>
        </p:nvCxnSpPr>
        <p:spPr>
          <a:xfrm>
            <a:off x="4598066" y="3251338"/>
            <a:ext cx="0" cy="376200"/>
          </a:xfrm>
          <a:prstGeom prst="straightConnector1">
            <a:avLst/>
          </a:prstGeom>
          <a:noFill/>
          <a:ln cap="flat" cmpd="sng" w="9525">
            <a:solidFill>
              <a:schemeClr val="dk2"/>
            </a:solidFill>
            <a:prstDash val="solid"/>
            <a:round/>
            <a:headEnd len="med" w="med" type="none"/>
            <a:tailEnd len="med" w="med" type="triangle"/>
          </a:ln>
        </p:spPr>
      </p:cxnSp>
      <p:grpSp>
        <p:nvGrpSpPr>
          <p:cNvPr id="456" name="Google Shape;456;p38"/>
          <p:cNvGrpSpPr/>
          <p:nvPr/>
        </p:nvGrpSpPr>
        <p:grpSpPr>
          <a:xfrm>
            <a:off x="4681528" y="2451650"/>
            <a:ext cx="974925" cy="799688"/>
            <a:chOff x="6236838" y="4848050"/>
            <a:chExt cx="1299900" cy="1066250"/>
          </a:xfrm>
        </p:grpSpPr>
        <p:pic>
          <p:nvPicPr>
            <p:cNvPr id="457" name="Google Shape;457;p38"/>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458" name="Google Shape;458;p38"/>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grpSp>
        <p:nvGrpSpPr>
          <p:cNvPr id="459" name="Google Shape;459;p38"/>
          <p:cNvGrpSpPr/>
          <p:nvPr/>
        </p:nvGrpSpPr>
        <p:grpSpPr>
          <a:xfrm>
            <a:off x="5898916" y="2533700"/>
            <a:ext cx="974925" cy="799688"/>
            <a:chOff x="6236838" y="4848050"/>
            <a:chExt cx="1299900" cy="1066250"/>
          </a:xfrm>
        </p:grpSpPr>
        <p:pic>
          <p:nvPicPr>
            <p:cNvPr id="460" name="Google Shape;460;p38"/>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461" name="Google Shape;461;p38"/>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grpSp>
        <p:nvGrpSpPr>
          <p:cNvPr id="462" name="Google Shape;462;p38"/>
          <p:cNvGrpSpPr/>
          <p:nvPr/>
        </p:nvGrpSpPr>
        <p:grpSpPr>
          <a:xfrm>
            <a:off x="7687241" y="2552788"/>
            <a:ext cx="974925" cy="799688"/>
            <a:chOff x="6236838" y="4848050"/>
            <a:chExt cx="1299900" cy="1066250"/>
          </a:xfrm>
        </p:grpSpPr>
        <p:pic>
          <p:nvPicPr>
            <p:cNvPr id="463" name="Google Shape;463;p38"/>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464" name="Google Shape;464;p38"/>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cxnSp>
        <p:nvCxnSpPr>
          <p:cNvPr id="465" name="Google Shape;465;p38"/>
          <p:cNvCxnSpPr>
            <a:stCxn id="464" idx="2"/>
            <a:endCxn id="412" idx="0"/>
          </p:cNvCxnSpPr>
          <p:nvPr/>
        </p:nvCxnSpPr>
        <p:spPr>
          <a:xfrm>
            <a:off x="8174703" y="3352475"/>
            <a:ext cx="0" cy="33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9"/>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1" name="Google Shape;471;p39"/>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sp>
        <p:nvSpPr>
          <p:cNvPr id="472" name="Google Shape;472;p39"/>
          <p:cNvSpPr txBox="1"/>
          <p:nvPr/>
        </p:nvSpPr>
        <p:spPr>
          <a:xfrm>
            <a:off x="574613" y="693731"/>
            <a:ext cx="4879500" cy="631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3200"/>
              <a:buFont typeface="Arial"/>
              <a:buNone/>
            </a:pPr>
            <a:r>
              <a:rPr b="1" lang="es" sz="3200">
                <a:solidFill>
                  <a:srgbClr val="3E6EC2"/>
                </a:solidFill>
                <a:latin typeface="Verdana"/>
                <a:ea typeface="Verdana"/>
                <a:cs typeface="Verdana"/>
                <a:sym typeface="Verdana"/>
              </a:rPr>
              <a:t>Backend</a:t>
            </a:r>
            <a:r>
              <a:rPr b="1" i="0" lang="es" sz="3200" u="none" cap="none" strike="noStrike">
                <a:solidFill>
                  <a:srgbClr val="3E6EC2"/>
                </a:solidFill>
                <a:latin typeface="Verdana"/>
                <a:ea typeface="Verdana"/>
                <a:cs typeface="Verdana"/>
                <a:sym typeface="Verdana"/>
              </a:rPr>
              <a:t> - Roles</a:t>
            </a:r>
            <a:endParaRPr b="1" i="0" sz="3200" u="none" cap="none" strike="noStrike">
              <a:solidFill>
                <a:srgbClr val="3E6EC2"/>
              </a:solidFill>
              <a:latin typeface="Verdana"/>
              <a:ea typeface="Verdana"/>
              <a:cs typeface="Verdana"/>
              <a:sym typeface="Verdana"/>
            </a:endParaRPr>
          </a:p>
        </p:txBody>
      </p:sp>
      <p:sp>
        <p:nvSpPr>
          <p:cNvPr id="473" name="Google Shape;473;p39"/>
          <p:cNvSpPr/>
          <p:nvPr/>
        </p:nvSpPr>
        <p:spPr>
          <a:xfrm>
            <a:off x="211472" y="1508175"/>
            <a:ext cx="1620000" cy="293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CONTRATOS</a:t>
            </a:r>
            <a:endParaRPr b="1" sz="1100">
              <a:solidFill>
                <a:schemeClr val="lt1"/>
              </a:solidFill>
            </a:endParaRPr>
          </a:p>
        </p:txBody>
      </p:sp>
      <p:sp>
        <p:nvSpPr>
          <p:cNvPr id="474" name="Google Shape;474;p39"/>
          <p:cNvSpPr/>
          <p:nvPr/>
        </p:nvSpPr>
        <p:spPr>
          <a:xfrm>
            <a:off x="1999781" y="1508175"/>
            <a:ext cx="1620000" cy="293400"/>
          </a:xfrm>
          <a:prstGeom prst="rect">
            <a:avLst/>
          </a:prstGeom>
          <a:solidFill>
            <a:srgbClr val="8E7CC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BASE DE DATOS</a:t>
            </a:r>
            <a:endParaRPr b="1" sz="1100">
              <a:solidFill>
                <a:schemeClr val="lt1"/>
              </a:solidFill>
            </a:endParaRPr>
          </a:p>
        </p:txBody>
      </p:sp>
      <p:sp>
        <p:nvSpPr>
          <p:cNvPr id="475" name="Google Shape;475;p39"/>
          <p:cNvSpPr/>
          <p:nvPr/>
        </p:nvSpPr>
        <p:spPr>
          <a:xfrm>
            <a:off x="3788091" y="1508175"/>
            <a:ext cx="1620000" cy="293400"/>
          </a:xfrm>
          <a:prstGeom prst="rect">
            <a:avLst/>
          </a:prstGeom>
          <a:solidFill>
            <a:srgbClr val="C27BA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DESARROLLO</a:t>
            </a:r>
            <a:endParaRPr b="1" sz="1100">
              <a:solidFill>
                <a:schemeClr val="lt1"/>
              </a:solidFill>
            </a:endParaRPr>
          </a:p>
        </p:txBody>
      </p:sp>
      <p:sp>
        <p:nvSpPr>
          <p:cNvPr id="476" name="Google Shape;476;p39"/>
          <p:cNvSpPr/>
          <p:nvPr/>
        </p:nvSpPr>
        <p:spPr>
          <a:xfrm>
            <a:off x="7364691" y="1508175"/>
            <a:ext cx="1620000" cy="293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DESPLIEGUE</a:t>
            </a:r>
            <a:endParaRPr b="1" sz="1100">
              <a:solidFill>
                <a:schemeClr val="lt1"/>
              </a:solidFill>
            </a:endParaRPr>
          </a:p>
        </p:txBody>
      </p:sp>
      <p:sp>
        <p:nvSpPr>
          <p:cNvPr id="477" name="Google Shape;477;p39"/>
          <p:cNvSpPr/>
          <p:nvPr/>
        </p:nvSpPr>
        <p:spPr>
          <a:xfrm>
            <a:off x="5576391" y="1508175"/>
            <a:ext cx="1620000" cy="293400"/>
          </a:xfrm>
          <a:prstGeom prst="rect">
            <a:avLst/>
          </a:prstGeom>
          <a:solidFill>
            <a:srgbClr val="D44B6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PRUEBAS</a:t>
            </a:r>
            <a:endParaRPr b="1" sz="1100">
              <a:solidFill>
                <a:schemeClr val="lt1"/>
              </a:solidFill>
            </a:endParaRPr>
          </a:p>
        </p:txBody>
      </p:sp>
      <p:sp>
        <p:nvSpPr>
          <p:cNvPr id="478" name="Google Shape;478;p39"/>
          <p:cNvSpPr/>
          <p:nvPr/>
        </p:nvSpPr>
        <p:spPr>
          <a:xfrm>
            <a:off x="1999791" y="1872319"/>
            <a:ext cx="756000" cy="270000"/>
          </a:xfrm>
          <a:prstGeom prst="rect">
            <a:avLst/>
          </a:prstGeom>
          <a:solidFill>
            <a:srgbClr val="6B4CBE"/>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600">
                <a:solidFill>
                  <a:schemeClr val="lt1"/>
                </a:solidFill>
              </a:rPr>
              <a:t>MODELOS</a:t>
            </a:r>
            <a:endParaRPr b="1" sz="600">
              <a:solidFill>
                <a:schemeClr val="lt1"/>
              </a:solidFill>
            </a:endParaRPr>
          </a:p>
        </p:txBody>
      </p:sp>
      <p:sp>
        <p:nvSpPr>
          <p:cNvPr id="479" name="Google Shape;479;p39"/>
          <p:cNvSpPr/>
          <p:nvPr/>
        </p:nvSpPr>
        <p:spPr>
          <a:xfrm>
            <a:off x="2863791" y="1872319"/>
            <a:ext cx="756000" cy="270000"/>
          </a:xfrm>
          <a:prstGeom prst="rect">
            <a:avLst/>
          </a:prstGeom>
          <a:solidFill>
            <a:srgbClr val="7D219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600">
                <a:solidFill>
                  <a:schemeClr val="lt1"/>
                </a:solidFill>
              </a:rPr>
              <a:t>MOTOR Y PROCESO</a:t>
            </a:r>
            <a:endParaRPr b="1" sz="600">
              <a:solidFill>
                <a:schemeClr val="lt1"/>
              </a:solidFill>
            </a:endParaRPr>
          </a:p>
        </p:txBody>
      </p:sp>
      <p:sp>
        <p:nvSpPr>
          <p:cNvPr id="480" name="Google Shape;480;p39"/>
          <p:cNvSpPr/>
          <p:nvPr/>
        </p:nvSpPr>
        <p:spPr>
          <a:xfrm>
            <a:off x="3788091" y="1872319"/>
            <a:ext cx="486000" cy="275100"/>
          </a:xfrm>
          <a:prstGeom prst="rect">
            <a:avLst/>
          </a:prstGeom>
          <a:solidFill>
            <a:srgbClr val="D5A6B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500">
                <a:solidFill>
                  <a:schemeClr val="lt1"/>
                </a:solidFill>
              </a:rPr>
              <a:t>DOMAINS</a:t>
            </a:r>
            <a:endParaRPr b="1" sz="500">
              <a:solidFill>
                <a:schemeClr val="lt1"/>
              </a:solidFill>
            </a:endParaRPr>
          </a:p>
        </p:txBody>
      </p:sp>
      <p:sp>
        <p:nvSpPr>
          <p:cNvPr id="481" name="Google Shape;481;p39"/>
          <p:cNvSpPr/>
          <p:nvPr/>
        </p:nvSpPr>
        <p:spPr>
          <a:xfrm>
            <a:off x="4355091" y="1869731"/>
            <a:ext cx="486000" cy="275100"/>
          </a:xfrm>
          <a:prstGeom prst="rect">
            <a:avLst/>
          </a:prstGeom>
          <a:solidFill>
            <a:srgbClr val="CB84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400">
                <a:solidFill>
                  <a:schemeClr val="lt1"/>
                </a:solidFill>
              </a:rPr>
              <a:t>CONECTIONS</a:t>
            </a:r>
            <a:endParaRPr b="1" sz="400">
              <a:solidFill>
                <a:schemeClr val="lt1"/>
              </a:solidFill>
            </a:endParaRPr>
          </a:p>
        </p:txBody>
      </p:sp>
      <p:sp>
        <p:nvSpPr>
          <p:cNvPr id="482" name="Google Shape;482;p39"/>
          <p:cNvSpPr/>
          <p:nvPr/>
        </p:nvSpPr>
        <p:spPr>
          <a:xfrm>
            <a:off x="4922091" y="1869731"/>
            <a:ext cx="486000" cy="275100"/>
          </a:xfrm>
          <a:prstGeom prst="rect">
            <a:avLst/>
          </a:prstGeom>
          <a:solidFill>
            <a:srgbClr val="DC5D9C"/>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500">
                <a:solidFill>
                  <a:schemeClr val="lt1"/>
                </a:solidFill>
              </a:rPr>
              <a:t>SEQURITY</a:t>
            </a:r>
            <a:endParaRPr b="1" sz="500">
              <a:solidFill>
                <a:schemeClr val="lt1"/>
              </a:solidFill>
            </a:endParaRPr>
          </a:p>
        </p:txBody>
      </p:sp>
      <p:cxnSp>
        <p:nvCxnSpPr>
          <p:cNvPr id="483" name="Google Shape;483;p39"/>
          <p:cNvCxnSpPr>
            <a:stCxn id="473" idx="2"/>
            <a:endCxn id="484" idx="0"/>
          </p:cNvCxnSpPr>
          <p:nvPr/>
        </p:nvCxnSpPr>
        <p:spPr>
          <a:xfrm>
            <a:off x="1021472" y="1801575"/>
            <a:ext cx="0" cy="667200"/>
          </a:xfrm>
          <a:prstGeom prst="straightConnector1">
            <a:avLst/>
          </a:prstGeom>
          <a:noFill/>
          <a:ln cap="flat" cmpd="sng" w="9525">
            <a:solidFill>
              <a:schemeClr val="dk2"/>
            </a:solidFill>
            <a:prstDash val="solid"/>
            <a:round/>
            <a:headEnd len="med" w="med" type="none"/>
            <a:tailEnd len="med" w="med" type="stealth"/>
          </a:ln>
        </p:spPr>
      </p:cxnSp>
      <p:sp>
        <p:nvSpPr>
          <p:cNvPr id="485" name="Google Shape;485;p39"/>
          <p:cNvSpPr/>
          <p:nvPr/>
        </p:nvSpPr>
        <p:spPr>
          <a:xfrm>
            <a:off x="5576391" y="1869731"/>
            <a:ext cx="486000" cy="275100"/>
          </a:xfrm>
          <a:prstGeom prst="rect">
            <a:avLst/>
          </a:prstGeom>
          <a:solidFill>
            <a:srgbClr val="E0708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400">
                <a:solidFill>
                  <a:schemeClr val="lt1"/>
                </a:solidFill>
              </a:rPr>
              <a:t>FUNCIONAL</a:t>
            </a:r>
            <a:endParaRPr b="1" sz="400">
              <a:solidFill>
                <a:schemeClr val="lt1"/>
              </a:solidFill>
            </a:endParaRPr>
          </a:p>
        </p:txBody>
      </p:sp>
      <p:sp>
        <p:nvSpPr>
          <p:cNvPr id="486" name="Google Shape;486;p39"/>
          <p:cNvSpPr/>
          <p:nvPr/>
        </p:nvSpPr>
        <p:spPr>
          <a:xfrm>
            <a:off x="6143391" y="1869731"/>
            <a:ext cx="486000" cy="275100"/>
          </a:xfrm>
          <a:prstGeom prst="rect">
            <a:avLst/>
          </a:prstGeom>
          <a:solidFill>
            <a:srgbClr val="DE7E9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500">
                <a:solidFill>
                  <a:schemeClr val="lt1"/>
                </a:solidFill>
              </a:rPr>
              <a:t>UNITARIAS</a:t>
            </a:r>
            <a:endParaRPr b="1" sz="500">
              <a:solidFill>
                <a:schemeClr val="lt1"/>
              </a:solidFill>
            </a:endParaRPr>
          </a:p>
        </p:txBody>
      </p:sp>
      <p:sp>
        <p:nvSpPr>
          <p:cNvPr id="487" name="Google Shape;487;p39"/>
          <p:cNvSpPr/>
          <p:nvPr/>
        </p:nvSpPr>
        <p:spPr>
          <a:xfrm>
            <a:off x="6710391" y="1869731"/>
            <a:ext cx="486000" cy="275100"/>
          </a:xfrm>
          <a:prstGeom prst="rect">
            <a:avLst/>
          </a:prstGeom>
          <a:solidFill>
            <a:srgbClr val="E1A5B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300">
                <a:solidFill>
                  <a:schemeClr val="lt1"/>
                </a:solidFill>
              </a:rPr>
              <a:t>INTEGRACIÓN</a:t>
            </a:r>
            <a:endParaRPr b="1" sz="300">
              <a:solidFill>
                <a:schemeClr val="lt1"/>
              </a:solidFill>
            </a:endParaRPr>
          </a:p>
        </p:txBody>
      </p:sp>
      <p:sp>
        <p:nvSpPr>
          <p:cNvPr id="488" name="Google Shape;488;p39"/>
          <p:cNvSpPr/>
          <p:nvPr/>
        </p:nvSpPr>
        <p:spPr>
          <a:xfrm>
            <a:off x="7364691" y="1869731"/>
            <a:ext cx="486000" cy="275100"/>
          </a:xfrm>
          <a:prstGeom prst="rect">
            <a:avLst/>
          </a:prstGeom>
          <a:solidFill>
            <a:srgbClr val="F6B26B"/>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400">
                <a:solidFill>
                  <a:schemeClr val="lt1"/>
                </a:solidFill>
              </a:rPr>
              <a:t>DESPLIEGUE</a:t>
            </a:r>
            <a:endParaRPr b="1" sz="400">
              <a:solidFill>
                <a:schemeClr val="lt1"/>
              </a:solidFill>
            </a:endParaRPr>
          </a:p>
        </p:txBody>
      </p:sp>
      <p:sp>
        <p:nvSpPr>
          <p:cNvPr id="489" name="Google Shape;489;p39"/>
          <p:cNvSpPr/>
          <p:nvPr/>
        </p:nvSpPr>
        <p:spPr>
          <a:xfrm>
            <a:off x="7931691" y="1867144"/>
            <a:ext cx="486000" cy="275100"/>
          </a:xfrm>
          <a:prstGeom prst="rect">
            <a:avLst/>
          </a:prstGeom>
          <a:solidFill>
            <a:srgbClr val="EBAE7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400">
                <a:solidFill>
                  <a:schemeClr val="lt1"/>
                </a:solidFill>
              </a:rPr>
              <a:t>MONITOREO</a:t>
            </a:r>
            <a:endParaRPr b="1" sz="400">
              <a:solidFill>
                <a:schemeClr val="lt1"/>
              </a:solidFill>
            </a:endParaRPr>
          </a:p>
        </p:txBody>
      </p:sp>
      <p:sp>
        <p:nvSpPr>
          <p:cNvPr id="490" name="Google Shape;490;p39"/>
          <p:cNvSpPr/>
          <p:nvPr/>
        </p:nvSpPr>
        <p:spPr>
          <a:xfrm>
            <a:off x="8498691" y="1872319"/>
            <a:ext cx="486000" cy="275100"/>
          </a:xfrm>
          <a:prstGeom prst="rect">
            <a:avLst/>
          </a:prstGeom>
          <a:solidFill>
            <a:srgbClr val="F0B58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400">
                <a:solidFill>
                  <a:schemeClr val="lt1"/>
                </a:solidFill>
              </a:rPr>
              <a:t>MANTENIMIENTO</a:t>
            </a:r>
            <a:endParaRPr b="1" sz="400">
              <a:solidFill>
                <a:schemeClr val="lt1"/>
              </a:solidFill>
            </a:endParaRPr>
          </a:p>
        </p:txBody>
      </p:sp>
      <p:grpSp>
        <p:nvGrpSpPr>
          <p:cNvPr id="491" name="Google Shape;491;p39"/>
          <p:cNvGrpSpPr/>
          <p:nvPr/>
        </p:nvGrpSpPr>
        <p:grpSpPr>
          <a:xfrm>
            <a:off x="534009" y="2468738"/>
            <a:ext cx="974925" cy="626231"/>
            <a:chOff x="712013" y="3291650"/>
            <a:chExt cx="1299900" cy="834975"/>
          </a:xfrm>
        </p:grpSpPr>
        <p:pic>
          <p:nvPicPr>
            <p:cNvPr id="484" name="Google Shape;484;p39"/>
            <p:cNvPicPr preferRelativeResize="0"/>
            <p:nvPr/>
          </p:nvPicPr>
          <p:blipFill>
            <a:blip r:embed="rId3">
              <a:alphaModFix/>
            </a:blip>
            <a:stretch>
              <a:fillRect/>
            </a:stretch>
          </p:blipFill>
          <p:spPr>
            <a:xfrm>
              <a:off x="1073963" y="3291650"/>
              <a:ext cx="576000" cy="576000"/>
            </a:xfrm>
            <a:prstGeom prst="rect">
              <a:avLst/>
            </a:prstGeom>
            <a:noFill/>
            <a:ln>
              <a:noFill/>
            </a:ln>
          </p:spPr>
        </p:pic>
        <p:sp>
          <p:nvSpPr>
            <p:cNvPr id="492" name="Google Shape;492;p39"/>
            <p:cNvSpPr txBox="1"/>
            <p:nvPr/>
          </p:nvSpPr>
          <p:spPr>
            <a:xfrm>
              <a:off x="712013" y="3777725"/>
              <a:ext cx="1299900" cy="348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Project Manager</a:t>
              </a:r>
              <a:endParaRPr sz="800">
                <a:latin typeface="Calibri"/>
                <a:ea typeface="Calibri"/>
                <a:cs typeface="Calibri"/>
                <a:sym typeface="Calibri"/>
              </a:endParaRPr>
            </a:p>
          </p:txBody>
        </p:sp>
      </p:grpSp>
      <p:grpSp>
        <p:nvGrpSpPr>
          <p:cNvPr id="493" name="Google Shape;493;p39"/>
          <p:cNvGrpSpPr/>
          <p:nvPr/>
        </p:nvGrpSpPr>
        <p:grpSpPr>
          <a:xfrm>
            <a:off x="144322" y="3397375"/>
            <a:ext cx="974925" cy="718875"/>
            <a:chOff x="1320263" y="5725200"/>
            <a:chExt cx="1299900" cy="958500"/>
          </a:xfrm>
        </p:grpSpPr>
        <p:pic>
          <p:nvPicPr>
            <p:cNvPr id="494" name="Google Shape;494;p39"/>
            <p:cNvPicPr preferRelativeResize="0"/>
            <p:nvPr/>
          </p:nvPicPr>
          <p:blipFill>
            <a:blip r:embed="rId4">
              <a:alphaModFix/>
            </a:blip>
            <a:stretch>
              <a:fillRect/>
            </a:stretch>
          </p:blipFill>
          <p:spPr>
            <a:xfrm>
              <a:off x="1646213" y="5725200"/>
              <a:ext cx="609600" cy="609600"/>
            </a:xfrm>
            <a:prstGeom prst="rect">
              <a:avLst/>
            </a:prstGeom>
            <a:noFill/>
            <a:ln>
              <a:noFill/>
            </a:ln>
          </p:spPr>
        </p:pic>
        <p:sp>
          <p:nvSpPr>
            <p:cNvPr id="495" name="Google Shape;495;p39"/>
            <p:cNvSpPr txBox="1"/>
            <p:nvPr/>
          </p:nvSpPr>
          <p:spPr>
            <a:xfrm>
              <a:off x="1320263" y="6334800"/>
              <a:ext cx="1299900" cy="3489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Frontend Developer</a:t>
              </a:r>
              <a:endParaRPr sz="800">
                <a:latin typeface="Calibri"/>
                <a:ea typeface="Calibri"/>
                <a:cs typeface="Calibri"/>
                <a:sym typeface="Calibri"/>
              </a:endParaRPr>
            </a:p>
          </p:txBody>
        </p:sp>
      </p:grpSp>
      <p:grpSp>
        <p:nvGrpSpPr>
          <p:cNvPr id="496" name="Google Shape;496;p39"/>
          <p:cNvGrpSpPr/>
          <p:nvPr/>
        </p:nvGrpSpPr>
        <p:grpSpPr>
          <a:xfrm>
            <a:off x="3543641" y="2451650"/>
            <a:ext cx="974925" cy="799688"/>
            <a:chOff x="6236838" y="4848050"/>
            <a:chExt cx="1299900" cy="1066250"/>
          </a:xfrm>
        </p:grpSpPr>
        <p:pic>
          <p:nvPicPr>
            <p:cNvPr id="497" name="Google Shape;497;p39"/>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498" name="Google Shape;498;p39"/>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grpSp>
        <p:nvGrpSpPr>
          <p:cNvPr id="499" name="Google Shape;499;p39"/>
          <p:cNvGrpSpPr/>
          <p:nvPr/>
        </p:nvGrpSpPr>
        <p:grpSpPr>
          <a:xfrm>
            <a:off x="3543641" y="3602994"/>
            <a:ext cx="974925" cy="836494"/>
            <a:chOff x="6236838" y="3244325"/>
            <a:chExt cx="1299900" cy="1115325"/>
          </a:xfrm>
        </p:grpSpPr>
        <p:pic>
          <p:nvPicPr>
            <p:cNvPr id="500" name="Google Shape;500;p39"/>
            <p:cNvPicPr preferRelativeResize="0"/>
            <p:nvPr/>
          </p:nvPicPr>
          <p:blipFill>
            <a:blip r:embed="rId4">
              <a:alphaModFix/>
            </a:blip>
            <a:stretch>
              <a:fillRect/>
            </a:stretch>
          </p:blipFill>
          <p:spPr>
            <a:xfrm>
              <a:off x="6581988" y="3244325"/>
              <a:ext cx="609600" cy="609600"/>
            </a:xfrm>
            <a:prstGeom prst="rect">
              <a:avLst/>
            </a:prstGeom>
            <a:noFill/>
            <a:ln>
              <a:noFill/>
            </a:ln>
          </p:spPr>
        </p:pic>
        <p:sp>
          <p:nvSpPr>
            <p:cNvPr id="501" name="Google Shape;501;p39"/>
            <p:cNvSpPr txBox="1"/>
            <p:nvPr/>
          </p:nvSpPr>
          <p:spPr>
            <a:xfrm>
              <a:off x="6236838" y="384665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Frontend </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Developer</a:t>
              </a:r>
              <a:endParaRPr sz="800">
                <a:latin typeface="Calibri"/>
                <a:ea typeface="Calibri"/>
                <a:cs typeface="Calibri"/>
                <a:sym typeface="Calibri"/>
              </a:endParaRPr>
            </a:p>
          </p:txBody>
        </p:sp>
      </p:grpSp>
      <p:cxnSp>
        <p:nvCxnSpPr>
          <p:cNvPr id="502" name="Google Shape;502;p39"/>
          <p:cNvCxnSpPr>
            <a:stCxn id="492" idx="2"/>
            <a:endCxn id="503" idx="0"/>
          </p:cNvCxnSpPr>
          <p:nvPr/>
        </p:nvCxnSpPr>
        <p:spPr>
          <a:xfrm flipH="1">
            <a:off x="596672" y="3094969"/>
            <a:ext cx="424800" cy="2880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39"/>
          <p:cNvCxnSpPr>
            <a:stCxn id="492" idx="2"/>
            <a:endCxn id="505" idx="0"/>
          </p:cNvCxnSpPr>
          <p:nvPr/>
        </p:nvCxnSpPr>
        <p:spPr>
          <a:xfrm>
            <a:off x="1021472" y="3094969"/>
            <a:ext cx="439200" cy="302400"/>
          </a:xfrm>
          <a:prstGeom prst="straightConnector1">
            <a:avLst/>
          </a:prstGeom>
          <a:noFill/>
          <a:ln cap="flat" cmpd="sng" w="9525">
            <a:solidFill>
              <a:schemeClr val="dk2"/>
            </a:solidFill>
            <a:prstDash val="solid"/>
            <a:round/>
            <a:headEnd len="med" w="med" type="none"/>
            <a:tailEnd len="med" w="med" type="triangle"/>
          </a:ln>
        </p:spPr>
      </p:cxnSp>
      <p:cxnSp>
        <p:nvCxnSpPr>
          <p:cNvPr id="506" name="Google Shape;506;p39"/>
          <p:cNvCxnSpPr>
            <a:stCxn id="479" idx="2"/>
            <a:endCxn id="507" idx="0"/>
          </p:cNvCxnSpPr>
          <p:nvPr/>
        </p:nvCxnSpPr>
        <p:spPr>
          <a:xfrm>
            <a:off x="3241791" y="2142319"/>
            <a:ext cx="0" cy="328200"/>
          </a:xfrm>
          <a:prstGeom prst="straightConnector1">
            <a:avLst/>
          </a:prstGeom>
          <a:noFill/>
          <a:ln cap="flat" cmpd="sng" w="9525">
            <a:solidFill>
              <a:schemeClr val="dk2"/>
            </a:solidFill>
            <a:prstDash val="solid"/>
            <a:round/>
            <a:headEnd len="med" w="med" type="none"/>
            <a:tailEnd len="med" w="med" type="triangle"/>
          </a:ln>
        </p:spPr>
      </p:cxnSp>
      <p:cxnSp>
        <p:nvCxnSpPr>
          <p:cNvPr id="508" name="Google Shape;508;p39"/>
          <p:cNvCxnSpPr>
            <a:endCxn id="509" idx="0"/>
          </p:cNvCxnSpPr>
          <p:nvPr/>
        </p:nvCxnSpPr>
        <p:spPr>
          <a:xfrm>
            <a:off x="2370881" y="2085038"/>
            <a:ext cx="6900" cy="371100"/>
          </a:xfrm>
          <a:prstGeom prst="straightConnector1">
            <a:avLst/>
          </a:prstGeom>
          <a:noFill/>
          <a:ln cap="flat" cmpd="sng" w="9525">
            <a:solidFill>
              <a:schemeClr val="dk2"/>
            </a:solidFill>
            <a:prstDash val="solid"/>
            <a:round/>
            <a:headEnd len="med" w="med" type="none"/>
            <a:tailEnd len="med" w="med" type="triangle"/>
          </a:ln>
        </p:spPr>
      </p:cxnSp>
      <p:cxnSp>
        <p:nvCxnSpPr>
          <p:cNvPr id="510" name="Google Shape;510;p39"/>
          <p:cNvCxnSpPr>
            <a:stCxn id="480" idx="2"/>
            <a:endCxn id="511" idx="0"/>
          </p:cNvCxnSpPr>
          <p:nvPr/>
        </p:nvCxnSpPr>
        <p:spPr>
          <a:xfrm>
            <a:off x="4031091" y="2147419"/>
            <a:ext cx="0" cy="308700"/>
          </a:xfrm>
          <a:prstGeom prst="straightConnector1">
            <a:avLst/>
          </a:prstGeom>
          <a:noFill/>
          <a:ln cap="flat" cmpd="sng" w="9525">
            <a:solidFill>
              <a:schemeClr val="dk2"/>
            </a:solidFill>
            <a:prstDash val="solid"/>
            <a:round/>
            <a:headEnd len="med" w="med" type="none"/>
            <a:tailEnd len="med" w="med" type="triangle"/>
          </a:ln>
        </p:spPr>
      </p:cxnSp>
      <p:cxnSp>
        <p:nvCxnSpPr>
          <p:cNvPr id="512" name="Google Shape;512;p39"/>
          <p:cNvCxnSpPr>
            <a:stCxn id="481" idx="2"/>
            <a:endCxn id="513" idx="0"/>
          </p:cNvCxnSpPr>
          <p:nvPr/>
        </p:nvCxnSpPr>
        <p:spPr>
          <a:xfrm>
            <a:off x="4598091" y="2144831"/>
            <a:ext cx="0" cy="3114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39"/>
          <p:cNvCxnSpPr>
            <a:stCxn id="498" idx="2"/>
            <a:endCxn id="500" idx="0"/>
          </p:cNvCxnSpPr>
          <p:nvPr/>
        </p:nvCxnSpPr>
        <p:spPr>
          <a:xfrm>
            <a:off x="4031103" y="3251338"/>
            <a:ext cx="0" cy="35160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39"/>
          <p:cNvCxnSpPr>
            <a:stCxn id="485" idx="2"/>
            <a:endCxn id="516" idx="0"/>
          </p:cNvCxnSpPr>
          <p:nvPr/>
        </p:nvCxnSpPr>
        <p:spPr>
          <a:xfrm>
            <a:off x="5819391" y="2144831"/>
            <a:ext cx="567000" cy="402600"/>
          </a:xfrm>
          <a:prstGeom prst="straightConnector1">
            <a:avLst/>
          </a:prstGeom>
          <a:noFill/>
          <a:ln cap="flat" cmpd="sng" w="9525">
            <a:solidFill>
              <a:schemeClr val="dk2"/>
            </a:solidFill>
            <a:prstDash val="solid"/>
            <a:round/>
            <a:headEnd len="med" w="med" type="none"/>
            <a:tailEnd len="med" w="med" type="triangle"/>
          </a:ln>
        </p:spPr>
      </p:cxnSp>
      <p:cxnSp>
        <p:nvCxnSpPr>
          <p:cNvPr id="517" name="Google Shape;517;p39"/>
          <p:cNvCxnSpPr>
            <a:stCxn id="486" idx="2"/>
            <a:endCxn id="516" idx="0"/>
          </p:cNvCxnSpPr>
          <p:nvPr/>
        </p:nvCxnSpPr>
        <p:spPr>
          <a:xfrm>
            <a:off x="6386391" y="2144831"/>
            <a:ext cx="0" cy="402600"/>
          </a:xfrm>
          <a:prstGeom prst="straightConnector1">
            <a:avLst/>
          </a:prstGeom>
          <a:noFill/>
          <a:ln cap="flat" cmpd="sng" w="9525">
            <a:solidFill>
              <a:schemeClr val="dk2"/>
            </a:solidFill>
            <a:prstDash val="solid"/>
            <a:round/>
            <a:headEnd len="med" w="med" type="none"/>
            <a:tailEnd len="med" w="med" type="triangle"/>
          </a:ln>
        </p:spPr>
      </p:cxnSp>
      <p:cxnSp>
        <p:nvCxnSpPr>
          <p:cNvPr id="518" name="Google Shape;518;p39"/>
          <p:cNvCxnSpPr>
            <a:stCxn id="487" idx="2"/>
            <a:endCxn id="516" idx="0"/>
          </p:cNvCxnSpPr>
          <p:nvPr/>
        </p:nvCxnSpPr>
        <p:spPr>
          <a:xfrm flipH="1">
            <a:off x="6386391" y="2144831"/>
            <a:ext cx="567000" cy="402600"/>
          </a:xfrm>
          <a:prstGeom prst="straightConnector1">
            <a:avLst/>
          </a:prstGeom>
          <a:noFill/>
          <a:ln cap="flat" cmpd="sng" w="9525">
            <a:solidFill>
              <a:schemeClr val="dk2"/>
            </a:solidFill>
            <a:prstDash val="solid"/>
            <a:round/>
            <a:headEnd len="med" w="med" type="none"/>
            <a:tailEnd len="med" w="med" type="triangle"/>
          </a:ln>
        </p:spPr>
      </p:cxnSp>
      <p:cxnSp>
        <p:nvCxnSpPr>
          <p:cNvPr id="519" name="Google Shape;519;p39"/>
          <p:cNvCxnSpPr>
            <a:stCxn id="488" idx="2"/>
            <a:endCxn id="520" idx="0"/>
          </p:cNvCxnSpPr>
          <p:nvPr/>
        </p:nvCxnSpPr>
        <p:spPr>
          <a:xfrm>
            <a:off x="7607691" y="2144831"/>
            <a:ext cx="567000" cy="402600"/>
          </a:xfrm>
          <a:prstGeom prst="straightConnector1">
            <a:avLst/>
          </a:prstGeom>
          <a:noFill/>
          <a:ln cap="flat" cmpd="sng" w="9525">
            <a:solidFill>
              <a:schemeClr val="dk2"/>
            </a:solidFill>
            <a:prstDash val="solid"/>
            <a:round/>
            <a:headEnd len="med" w="med" type="none"/>
            <a:tailEnd len="med" w="med" type="triangle"/>
          </a:ln>
        </p:spPr>
      </p:cxnSp>
      <p:cxnSp>
        <p:nvCxnSpPr>
          <p:cNvPr id="521" name="Google Shape;521;p39"/>
          <p:cNvCxnSpPr>
            <a:stCxn id="489" idx="2"/>
            <a:endCxn id="520" idx="0"/>
          </p:cNvCxnSpPr>
          <p:nvPr/>
        </p:nvCxnSpPr>
        <p:spPr>
          <a:xfrm>
            <a:off x="8174691" y="2142244"/>
            <a:ext cx="0" cy="405300"/>
          </a:xfrm>
          <a:prstGeom prst="straightConnector1">
            <a:avLst/>
          </a:prstGeom>
          <a:noFill/>
          <a:ln cap="flat" cmpd="sng" w="9525">
            <a:solidFill>
              <a:schemeClr val="dk2"/>
            </a:solidFill>
            <a:prstDash val="solid"/>
            <a:round/>
            <a:headEnd len="med" w="med" type="none"/>
            <a:tailEnd len="med" w="med" type="triangle"/>
          </a:ln>
        </p:spPr>
      </p:cxnSp>
      <p:cxnSp>
        <p:nvCxnSpPr>
          <p:cNvPr id="522" name="Google Shape;522;p39"/>
          <p:cNvCxnSpPr>
            <a:stCxn id="490" idx="2"/>
            <a:endCxn id="520" idx="0"/>
          </p:cNvCxnSpPr>
          <p:nvPr/>
        </p:nvCxnSpPr>
        <p:spPr>
          <a:xfrm flipH="1">
            <a:off x="8174691" y="2147419"/>
            <a:ext cx="567000" cy="400200"/>
          </a:xfrm>
          <a:prstGeom prst="straightConnector1">
            <a:avLst/>
          </a:prstGeom>
          <a:noFill/>
          <a:ln cap="flat" cmpd="sng" w="9525">
            <a:solidFill>
              <a:schemeClr val="dk2"/>
            </a:solidFill>
            <a:prstDash val="solid"/>
            <a:round/>
            <a:headEnd len="med" w="med" type="none"/>
            <a:tailEnd len="med" w="med" type="triangle"/>
          </a:ln>
        </p:spPr>
      </p:cxnSp>
      <p:grpSp>
        <p:nvGrpSpPr>
          <p:cNvPr id="523" name="Google Shape;523;p39"/>
          <p:cNvGrpSpPr/>
          <p:nvPr/>
        </p:nvGrpSpPr>
        <p:grpSpPr>
          <a:xfrm>
            <a:off x="963628" y="3397363"/>
            <a:ext cx="974925" cy="799688"/>
            <a:chOff x="6236838" y="4848050"/>
            <a:chExt cx="1299900" cy="1066250"/>
          </a:xfrm>
        </p:grpSpPr>
        <p:pic>
          <p:nvPicPr>
            <p:cNvPr id="524" name="Google Shape;524;p39"/>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525" name="Google Shape;525;p39"/>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cxnSp>
        <p:nvCxnSpPr>
          <p:cNvPr id="526" name="Google Shape;526;p39"/>
          <p:cNvCxnSpPr>
            <a:stCxn id="482" idx="2"/>
          </p:cNvCxnSpPr>
          <p:nvPr/>
        </p:nvCxnSpPr>
        <p:spPr>
          <a:xfrm>
            <a:off x="5165091" y="2144831"/>
            <a:ext cx="900" cy="289500"/>
          </a:xfrm>
          <a:prstGeom prst="straightConnector1">
            <a:avLst/>
          </a:prstGeom>
          <a:noFill/>
          <a:ln cap="flat" cmpd="sng" w="9525">
            <a:solidFill>
              <a:schemeClr val="dk2"/>
            </a:solidFill>
            <a:prstDash val="solid"/>
            <a:round/>
            <a:headEnd len="med" w="med" type="none"/>
            <a:tailEnd len="med" w="med" type="triangle"/>
          </a:ln>
        </p:spPr>
      </p:cxnSp>
      <p:grpSp>
        <p:nvGrpSpPr>
          <p:cNvPr id="527" name="Google Shape;527;p39"/>
          <p:cNvGrpSpPr/>
          <p:nvPr/>
        </p:nvGrpSpPr>
        <p:grpSpPr>
          <a:xfrm>
            <a:off x="4110603" y="2451650"/>
            <a:ext cx="974925" cy="799688"/>
            <a:chOff x="6236838" y="4848050"/>
            <a:chExt cx="1299900" cy="1066250"/>
          </a:xfrm>
        </p:grpSpPr>
        <p:pic>
          <p:nvPicPr>
            <p:cNvPr id="528" name="Google Shape;528;p39"/>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529" name="Google Shape;529;p39"/>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grpSp>
        <p:nvGrpSpPr>
          <p:cNvPr id="530" name="Google Shape;530;p39"/>
          <p:cNvGrpSpPr/>
          <p:nvPr/>
        </p:nvGrpSpPr>
        <p:grpSpPr>
          <a:xfrm>
            <a:off x="4681528" y="2451650"/>
            <a:ext cx="974925" cy="799688"/>
            <a:chOff x="6236838" y="4848050"/>
            <a:chExt cx="1299900" cy="1066250"/>
          </a:xfrm>
        </p:grpSpPr>
        <p:pic>
          <p:nvPicPr>
            <p:cNvPr id="531" name="Google Shape;531;p39"/>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532" name="Google Shape;532;p39"/>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grpSp>
        <p:nvGrpSpPr>
          <p:cNvPr id="533" name="Google Shape;533;p39"/>
          <p:cNvGrpSpPr/>
          <p:nvPr/>
        </p:nvGrpSpPr>
        <p:grpSpPr>
          <a:xfrm>
            <a:off x="5898916" y="2533700"/>
            <a:ext cx="974925" cy="799688"/>
            <a:chOff x="6236838" y="4848050"/>
            <a:chExt cx="1299900" cy="1066250"/>
          </a:xfrm>
        </p:grpSpPr>
        <p:pic>
          <p:nvPicPr>
            <p:cNvPr id="534" name="Google Shape;534;p39"/>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535" name="Google Shape;535;p39"/>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grpSp>
        <p:nvGrpSpPr>
          <p:cNvPr id="536" name="Google Shape;536;p39"/>
          <p:cNvGrpSpPr/>
          <p:nvPr/>
        </p:nvGrpSpPr>
        <p:grpSpPr>
          <a:xfrm>
            <a:off x="7687241" y="2552788"/>
            <a:ext cx="974925" cy="799688"/>
            <a:chOff x="6236838" y="4848050"/>
            <a:chExt cx="1299900" cy="1066250"/>
          </a:xfrm>
        </p:grpSpPr>
        <p:pic>
          <p:nvPicPr>
            <p:cNvPr id="537" name="Google Shape;537;p39"/>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538" name="Google Shape;538;p39"/>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grpSp>
        <p:nvGrpSpPr>
          <p:cNvPr id="539" name="Google Shape;539;p39"/>
          <p:cNvGrpSpPr/>
          <p:nvPr/>
        </p:nvGrpSpPr>
        <p:grpSpPr>
          <a:xfrm>
            <a:off x="1887891" y="2385625"/>
            <a:ext cx="974925" cy="799688"/>
            <a:chOff x="6236838" y="4848050"/>
            <a:chExt cx="1299900" cy="1066250"/>
          </a:xfrm>
        </p:grpSpPr>
        <p:pic>
          <p:nvPicPr>
            <p:cNvPr id="540" name="Google Shape;540;p39"/>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541" name="Google Shape;541;p39"/>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grpSp>
        <p:nvGrpSpPr>
          <p:cNvPr id="542" name="Google Shape;542;p39"/>
          <p:cNvGrpSpPr/>
          <p:nvPr/>
        </p:nvGrpSpPr>
        <p:grpSpPr>
          <a:xfrm>
            <a:off x="2754328" y="2472813"/>
            <a:ext cx="974925" cy="799688"/>
            <a:chOff x="6236838" y="4848050"/>
            <a:chExt cx="1299900" cy="1066250"/>
          </a:xfrm>
        </p:grpSpPr>
        <p:pic>
          <p:nvPicPr>
            <p:cNvPr id="543" name="Google Shape;543;p39"/>
            <p:cNvPicPr preferRelativeResize="0"/>
            <p:nvPr/>
          </p:nvPicPr>
          <p:blipFill>
            <a:blip r:embed="rId5">
              <a:alphaModFix/>
            </a:blip>
            <a:stretch>
              <a:fillRect/>
            </a:stretch>
          </p:blipFill>
          <p:spPr>
            <a:xfrm>
              <a:off x="6572463" y="4848050"/>
              <a:ext cx="628650" cy="628650"/>
            </a:xfrm>
            <a:prstGeom prst="rect">
              <a:avLst/>
            </a:prstGeom>
            <a:noFill/>
            <a:ln>
              <a:noFill/>
            </a:ln>
          </p:spPr>
        </p:pic>
        <p:sp>
          <p:nvSpPr>
            <p:cNvPr id="544" name="Google Shape;544;p39"/>
            <p:cNvSpPr txBox="1"/>
            <p:nvPr/>
          </p:nvSpPr>
          <p:spPr>
            <a:xfrm>
              <a:off x="6236838" y="5401300"/>
              <a:ext cx="1299900" cy="513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s" sz="800">
                  <a:latin typeface="Calibri"/>
                  <a:ea typeface="Calibri"/>
                  <a:cs typeface="Calibri"/>
                  <a:sym typeface="Calibri"/>
                </a:rPr>
                <a:t>Backend</a:t>
              </a:r>
              <a:endParaRPr sz="800">
                <a:latin typeface="Calibri"/>
                <a:ea typeface="Calibri"/>
                <a:cs typeface="Calibri"/>
                <a:sym typeface="Calibri"/>
              </a:endParaRPr>
            </a:p>
            <a:p>
              <a:pPr indent="0" lvl="0" marL="0" rtl="0" algn="ctr">
                <a:spcBef>
                  <a:spcPts val="0"/>
                </a:spcBef>
                <a:spcAft>
                  <a:spcPts val="0"/>
                </a:spcAft>
                <a:buNone/>
              </a:pPr>
              <a:r>
                <a:rPr lang="es" sz="800">
                  <a:latin typeface="Calibri"/>
                  <a:ea typeface="Calibri"/>
                  <a:cs typeface="Calibri"/>
                  <a:sym typeface="Calibri"/>
                </a:rPr>
                <a:t> Developer</a:t>
              </a:r>
              <a:endParaRPr sz="800">
                <a:latin typeface="Calibri"/>
                <a:ea typeface="Calibri"/>
                <a:cs typeface="Calibri"/>
                <a:sym typeface="Calibri"/>
              </a:endParaRPr>
            </a:p>
          </p:txBody>
        </p:sp>
      </p:grpSp>
      <p:sp>
        <p:nvSpPr>
          <p:cNvPr id="545" name="Google Shape;545;p39">
            <a:hlinkClick r:id="rId6"/>
          </p:cNvPr>
          <p:cNvSpPr/>
          <p:nvPr/>
        </p:nvSpPr>
        <p:spPr>
          <a:xfrm>
            <a:off x="7281200" y="4591900"/>
            <a:ext cx="1620000" cy="293400"/>
          </a:xfrm>
          <a:prstGeom prst="rect">
            <a:avLst/>
          </a:prstGeom>
          <a:solidFill>
            <a:srgbClr val="76A5A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Video</a:t>
            </a:r>
            <a:endParaRPr b="1" sz="11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0"/>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1" name="Google Shape;551;p40"/>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sp>
        <p:nvSpPr>
          <p:cNvPr id="552" name="Google Shape;552;p40"/>
          <p:cNvSpPr txBox="1"/>
          <p:nvPr/>
        </p:nvSpPr>
        <p:spPr>
          <a:xfrm>
            <a:off x="1883250" y="431325"/>
            <a:ext cx="5377500" cy="492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300"/>
              <a:buFont typeface="Arial"/>
              <a:buNone/>
            </a:pPr>
            <a:r>
              <a:rPr b="1" lang="es" sz="2300">
                <a:solidFill>
                  <a:srgbClr val="666666"/>
                </a:solidFill>
                <a:latin typeface="Verdana"/>
                <a:ea typeface="Verdana"/>
                <a:cs typeface="Verdana"/>
                <a:sym typeface="Verdana"/>
              </a:rPr>
              <a:t>Backend</a:t>
            </a:r>
            <a:r>
              <a:rPr b="1" i="0" lang="es" sz="2300" u="none" cap="none" strike="noStrike">
                <a:solidFill>
                  <a:srgbClr val="666666"/>
                </a:solidFill>
                <a:latin typeface="Verdana"/>
                <a:ea typeface="Verdana"/>
                <a:cs typeface="Verdana"/>
                <a:sym typeface="Verdana"/>
              </a:rPr>
              <a:t> T</a:t>
            </a:r>
            <a:r>
              <a:rPr b="1" lang="es" sz="2300">
                <a:solidFill>
                  <a:srgbClr val="666666"/>
                </a:solidFill>
                <a:latin typeface="Verdana"/>
                <a:ea typeface="Verdana"/>
                <a:cs typeface="Verdana"/>
                <a:sym typeface="Verdana"/>
              </a:rPr>
              <a:t>ecnologías</a:t>
            </a:r>
            <a:endParaRPr b="1" i="0" sz="2300" u="none" cap="none" strike="noStrike">
              <a:solidFill>
                <a:srgbClr val="666666"/>
              </a:solidFill>
              <a:latin typeface="Verdana"/>
              <a:ea typeface="Verdana"/>
              <a:cs typeface="Verdana"/>
              <a:sym typeface="Verdana"/>
            </a:endParaRPr>
          </a:p>
        </p:txBody>
      </p:sp>
      <p:sp>
        <p:nvSpPr>
          <p:cNvPr id="553" name="Google Shape;553;p40"/>
          <p:cNvSpPr/>
          <p:nvPr/>
        </p:nvSpPr>
        <p:spPr>
          <a:xfrm>
            <a:off x="587119" y="1087641"/>
            <a:ext cx="3240000" cy="293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ANÁLISIS</a:t>
            </a:r>
            <a:endParaRPr b="1" sz="1100">
              <a:solidFill>
                <a:schemeClr val="lt1"/>
              </a:solidFill>
            </a:endParaRPr>
          </a:p>
        </p:txBody>
      </p:sp>
      <p:pic>
        <p:nvPicPr>
          <p:cNvPr id="554" name="Google Shape;554;p40"/>
          <p:cNvPicPr preferRelativeResize="0"/>
          <p:nvPr/>
        </p:nvPicPr>
        <p:blipFill rotWithShape="1">
          <a:blip r:embed="rId3">
            <a:alphaModFix/>
          </a:blip>
          <a:srcRect b="0" l="22201" r="21549" t="0"/>
          <a:stretch/>
        </p:blipFill>
        <p:spPr>
          <a:xfrm>
            <a:off x="706800" y="1399716"/>
            <a:ext cx="432000" cy="432000"/>
          </a:xfrm>
          <a:prstGeom prst="rect">
            <a:avLst/>
          </a:prstGeom>
          <a:noFill/>
          <a:ln>
            <a:noFill/>
          </a:ln>
        </p:spPr>
      </p:pic>
      <p:pic>
        <p:nvPicPr>
          <p:cNvPr id="555" name="Google Shape;555;p40"/>
          <p:cNvPicPr preferRelativeResize="0"/>
          <p:nvPr/>
        </p:nvPicPr>
        <p:blipFill rotWithShape="1">
          <a:blip r:embed="rId4">
            <a:alphaModFix/>
          </a:blip>
          <a:srcRect b="0" l="0" r="0" t="0"/>
          <a:stretch/>
        </p:blipFill>
        <p:spPr>
          <a:xfrm>
            <a:off x="1528613" y="1404122"/>
            <a:ext cx="432000" cy="432000"/>
          </a:xfrm>
          <a:prstGeom prst="rect">
            <a:avLst/>
          </a:prstGeom>
          <a:noFill/>
          <a:ln>
            <a:noFill/>
          </a:ln>
        </p:spPr>
      </p:pic>
      <p:sp>
        <p:nvSpPr>
          <p:cNvPr id="556" name="Google Shape;556;p40"/>
          <p:cNvSpPr txBox="1"/>
          <p:nvPr/>
        </p:nvSpPr>
        <p:spPr>
          <a:xfrm>
            <a:off x="689250" y="1843369"/>
            <a:ext cx="4671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i="0" lang="es" sz="1200" u="none" cap="none" strike="noStrike">
                <a:solidFill>
                  <a:srgbClr val="666666"/>
                </a:solidFill>
                <a:latin typeface="Verdana"/>
                <a:ea typeface="Verdana"/>
                <a:cs typeface="Verdana"/>
                <a:sym typeface="Verdana"/>
              </a:rPr>
              <a:t>Jira</a:t>
            </a:r>
            <a:endParaRPr b="1" i="0" sz="1200" u="none" cap="none" strike="noStrike">
              <a:solidFill>
                <a:srgbClr val="666666"/>
              </a:solidFill>
              <a:latin typeface="Verdana"/>
              <a:ea typeface="Verdana"/>
              <a:cs typeface="Verdana"/>
              <a:sym typeface="Verdana"/>
            </a:endParaRPr>
          </a:p>
        </p:txBody>
      </p:sp>
      <p:sp>
        <p:nvSpPr>
          <p:cNvPr id="557" name="Google Shape;557;p40"/>
          <p:cNvSpPr txBox="1"/>
          <p:nvPr/>
        </p:nvSpPr>
        <p:spPr>
          <a:xfrm>
            <a:off x="1412063" y="1831725"/>
            <a:ext cx="6651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i="0" lang="es" sz="1200" u="none" cap="none" strike="noStrike">
                <a:solidFill>
                  <a:srgbClr val="666666"/>
                </a:solidFill>
                <a:latin typeface="Verdana"/>
                <a:ea typeface="Verdana"/>
                <a:cs typeface="Verdana"/>
                <a:sym typeface="Verdana"/>
              </a:rPr>
              <a:t>Trello</a:t>
            </a:r>
            <a:endParaRPr b="1" i="0" sz="1200" u="none" cap="none" strike="noStrike">
              <a:solidFill>
                <a:srgbClr val="666666"/>
              </a:solidFill>
              <a:latin typeface="Verdana"/>
              <a:ea typeface="Verdana"/>
              <a:cs typeface="Verdana"/>
              <a:sym typeface="Verdana"/>
            </a:endParaRPr>
          </a:p>
        </p:txBody>
      </p:sp>
      <p:sp>
        <p:nvSpPr>
          <p:cNvPr id="558" name="Google Shape;558;p40"/>
          <p:cNvSpPr/>
          <p:nvPr/>
        </p:nvSpPr>
        <p:spPr>
          <a:xfrm>
            <a:off x="5353134" y="1086234"/>
            <a:ext cx="3240000" cy="293400"/>
          </a:xfrm>
          <a:prstGeom prst="rect">
            <a:avLst/>
          </a:prstGeom>
          <a:solidFill>
            <a:srgbClr val="8E7CC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BASE DE DATOS</a:t>
            </a:r>
            <a:endParaRPr b="1" sz="1100">
              <a:solidFill>
                <a:schemeClr val="lt1"/>
              </a:solidFill>
            </a:endParaRPr>
          </a:p>
        </p:txBody>
      </p:sp>
      <p:sp>
        <p:nvSpPr>
          <p:cNvPr id="559" name="Google Shape;559;p40"/>
          <p:cNvSpPr txBox="1"/>
          <p:nvPr/>
        </p:nvSpPr>
        <p:spPr>
          <a:xfrm>
            <a:off x="7711790" y="1907869"/>
            <a:ext cx="8985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666666"/>
                </a:solidFill>
                <a:latin typeface="Verdana"/>
                <a:ea typeface="Verdana"/>
                <a:cs typeface="Verdana"/>
                <a:sym typeface="Verdana"/>
              </a:rPr>
              <a:t>Redis</a:t>
            </a:r>
            <a:endParaRPr b="1" i="0" sz="1200" u="none" cap="none" strike="noStrike">
              <a:solidFill>
                <a:srgbClr val="666666"/>
              </a:solidFill>
              <a:latin typeface="Verdana"/>
              <a:ea typeface="Verdana"/>
              <a:cs typeface="Verdana"/>
              <a:sym typeface="Verdana"/>
            </a:endParaRPr>
          </a:p>
        </p:txBody>
      </p:sp>
      <p:sp>
        <p:nvSpPr>
          <p:cNvPr id="560" name="Google Shape;560;p40"/>
          <p:cNvSpPr txBox="1"/>
          <p:nvPr/>
        </p:nvSpPr>
        <p:spPr>
          <a:xfrm>
            <a:off x="5253275" y="1861450"/>
            <a:ext cx="7191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666666"/>
                </a:solidFill>
                <a:latin typeface="Verdana"/>
                <a:ea typeface="Verdana"/>
                <a:cs typeface="Verdana"/>
                <a:sym typeface="Verdana"/>
              </a:rPr>
              <a:t>MySQL</a:t>
            </a:r>
            <a:endParaRPr b="1" i="0" sz="1200" u="none" cap="none" strike="noStrike">
              <a:solidFill>
                <a:srgbClr val="666666"/>
              </a:solidFill>
              <a:latin typeface="Verdana"/>
              <a:ea typeface="Verdana"/>
              <a:cs typeface="Verdana"/>
              <a:sym typeface="Verdana"/>
            </a:endParaRPr>
          </a:p>
        </p:txBody>
      </p:sp>
      <p:sp>
        <p:nvSpPr>
          <p:cNvPr id="561" name="Google Shape;561;p40"/>
          <p:cNvSpPr txBox="1"/>
          <p:nvPr/>
        </p:nvSpPr>
        <p:spPr>
          <a:xfrm>
            <a:off x="6904528" y="1830675"/>
            <a:ext cx="898500" cy="5079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666666"/>
                </a:solidFill>
                <a:latin typeface="Verdana"/>
                <a:ea typeface="Verdana"/>
                <a:cs typeface="Verdana"/>
                <a:sym typeface="Verdana"/>
              </a:rPr>
              <a:t>Mongo</a:t>
            </a:r>
            <a:endParaRPr b="1" sz="1200">
              <a:solidFill>
                <a:srgbClr val="666666"/>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rPr b="1" lang="es" sz="1200">
                <a:solidFill>
                  <a:srgbClr val="666666"/>
                </a:solidFill>
                <a:latin typeface="Verdana"/>
                <a:ea typeface="Verdana"/>
                <a:cs typeface="Verdana"/>
                <a:sym typeface="Verdana"/>
              </a:rPr>
              <a:t>DB</a:t>
            </a:r>
            <a:endParaRPr b="1" i="0" sz="1200" u="none" cap="none" strike="noStrike">
              <a:solidFill>
                <a:srgbClr val="666666"/>
              </a:solidFill>
              <a:latin typeface="Verdana"/>
              <a:ea typeface="Verdana"/>
              <a:cs typeface="Verdana"/>
              <a:sym typeface="Verdana"/>
            </a:endParaRPr>
          </a:p>
        </p:txBody>
      </p:sp>
      <p:pic>
        <p:nvPicPr>
          <p:cNvPr id="562" name="Google Shape;562;p40"/>
          <p:cNvPicPr preferRelativeResize="0"/>
          <p:nvPr/>
        </p:nvPicPr>
        <p:blipFill rotWithShape="1">
          <a:blip r:embed="rId5">
            <a:alphaModFix/>
          </a:blip>
          <a:srcRect b="0" l="0" r="0" t="0"/>
          <a:stretch/>
        </p:blipFill>
        <p:spPr>
          <a:xfrm>
            <a:off x="2350425" y="1447425"/>
            <a:ext cx="359100" cy="356181"/>
          </a:xfrm>
          <a:prstGeom prst="rect">
            <a:avLst/>
          </a:prstGeom>
          <a:noFill/>
          <a:ln>
            <a:noFill/>
          </a:ln>
        </p:spPr>
      </p:pic>
      <p:sp>
        <p:nvSpPr>
          <p:cNvPr id="563" name="Google Shape;563;p40"/>
          <p:cNvSpPr txBox="1"/>
          <p:nvPr/>
        </p:nvSpPr>
        <p:spPr>
          <a:xfrm>
            <a:off x="2197425" y="1817550"/>
            <a:ext cx="665100" cy="3540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700">
                <a:solidFill>
                  <a:srgbClr val="666666"/>
                </a:solidFill>
                <a:latin typeface="Verdana"/>
                <a:ea typeface="Verdana"/>
                <a:cs typeface="Verdana"/>
                <a:sym typeface="Verdana"/>
              </a:rPr>
              <a:t>Enterprise Architect</a:t>
            </a:r>
            <a:endParaRPr b="1" i="0" sz="700" u="none" cap="none" strike="noStrike">
              <a:solidFill>
                <a:srgbClr val="666666"/>
              </a:solidFill>
              <a:latin typeface="Verdana"/>
              <a:ea typeface="Verdana"/>
              <a:cs typeface="Verdana"/>
              <a:sym typeface="Verdana"/>
            </a:endParaRPr>
          </a:p>
        </p:txBody>
      </p:sp>
      <p:sp>
        <p:nvSpPr>
          <p:cNvPr id="564" name="Google Shape;564;p40"/>
          <p:cNvSpPr txBox="1"/>
          <p:nvPr/>
        </p:nvSpPr>
        <p:spPr>
          <a:xfrm>
            <a:off x="6062382" y="1847569"/>
            <a:ext cx="806100" cy="5079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666666"/>
                </a:solidFill>
                <a:latin typeface="Verdana"/>
                <a:ea typeface="Verdana"/>
                <a:cs typeface="Verdana"/>
                <a:sym typeface="Verdana"/>
              </a:rPr>
              <a:t>PostgreSQL</a:t>
            </a:r>
            <a:endParaRPr b="1" i="0" sz="1200" u="none" cap="none" strike="noStrike">
              <a:solidFill>
                <a:srgbClr val="666666"/>
              </a:solidFill>
              <a:latin typeface="Verdana"/>
              <a:ea typeface="Verdana"/>
              <a:cs typeface="Verdana"/>
              <a:sym typeface="Verdana"/>
            </a:endParaRPr>
          </a:p>
        </p:txBody>
      </p:sp>
      <p:pic>
        <p:nvPicPr>
          <p:cNvPr id="565" name="Google Shape;565;p40"/>
          <p:cNvPicPr preferRelativeResize="0"/>
          <p:nvPr/>
        </p:nvPicPr>
        <p:blipFill rotWithShape="1">
          <a:blip r:embed="rId6">
            <a:alphaModFix/>
          </a:blip>
          <a:srcRect b="0" l="0" r="0" t="0"/>
          <a:stretch/>
        </p:blipFill>
        <p:spPr>
          <a:xfrm>
            <a:off x="3262725" y="1444078"/>
            <a:ext cx="378000" cy="362883"/>
          </a:xfrm>
          <a:prstGeom prst="rect">
            <a:avLst/>
          </a:prstGeom>
          <a:noFill/>
          <a:ln>
            <a:noFill/>
          </a:ln>
        </p:spPr>
      </p:pic>
      <p:sp>
        <p:nvSpPr>
          <p:cNvPr id="566" name="Google Shape;566;p40"/>
          <p:cNvSpPr txBox="1"/>
          <p:nvPr/>
        </p:nvSpPr>
        <p:spPr>
          <a:xfrm>
            <a:off x="2953463" y="1858163"/>
            <a:ext cx="996600" cy="477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1100">
                <a:solidFill>
                  <a:srgbClr val="666666"/>
                </a:solidFill>
                <a:latin typeface="Verdana"/>
                <a:ea typeface="Verdana"/>
                <a:cs typeface="Verdana"/>
                <a:sym typeface="Verdana"/>
              </a:rPr>
              <a:t>Confluence</a:t>
            </a:r>
            <a:endParaRPr b="1" i="0" sz="1100" u="none" cap="none" strike="noStrike">
              <a:solidFill>
                <a:srgbClr val="666666"/>
              </a:solidFill>
              <a:latin typeface="Verdana"/>
              <a:ea typeface="Verdana"/>
              <a:cs typeface="Verdana"/>
              <a:sym typeface="Verdana"/>
            </a:endParaRPr>
          </a:p>
        </p:txBody>
      </p:sp>
      <p:sp>
        <p:nvSpPr>
          <p:cNvPr id="567" name="Google Shape;567;p40"/>
          <p:cNvSpPr/>
          <p:nvPr/>
        </p:nvSpPr>
        <p:spPr>
          <a:xfrm>
            <a:off x="560456" y="3220416"/>
            <a:ext cx="3240000" cy="293400"/>
          </a:xfrm>
          <a:prstGeom prst="rect">
            <a:avLst/>
          </a:prstGeom>
          <a:solidFill>
            <a:srgbClr val="D44B65"/>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s" sz="1100">
                <a:solidFill>
                  <a:schemeClr val="lt1"/>
                </a:solidFill>
              </a:rPr>
              <a:t>PRUEBAS</a:t>
            </a:r>
            <a:endParaRPr b="1" sz="1100">
              <a:solidFill>
                <a:schemeClr val="lt1"/>
              </a:solidFill>
            </a:endParaRPr>
          </a:p>
        </p:txBody>
      </p:sp>
      <p:sp>
        <p:nvSpPr>
          <p:cNvPr id="568" name="Google Shape;568;p40"/>
          <p:cNvSpPr txBox="1"/>
          <p:nvPr/>
        </p:nvSpPr>
        <p:spPr>
          <a:xfrm>
            <a:off x="587125" y="4014099"/>
            <a:ext cx="8250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666666"/>
                </a:solidFill>
                <a:latin typeface="Verdana"/>
                <a:ea typeface="Verdana"/>
                <a:cs typeface="Verdana"/>
                <a:sym typeface="Verdana"/>
              </a:rPr>
              <a:t>Mockito</a:t>
            </a:r>
            <a:endParaRPr b="1" i="0" sz="1200" u="none" cap="none" strike="noStrike">
              <a:solidFill>
                <a:srgbClr val="666666"/>
              </a:solidFill>
              <a:latin typeface="Verdana"/>
              <a:ea typeface="Verdana"/>
              <a:cs typeface="Verdana"/>
              <a:sym typeface="Verdana"/>
            </a:endParaRPr>
          </a:p>
        </p:txBody>
      </p:sp>
      <p:sp>
        <p:nvSpPr>
          <p:cNvPr id="569" name="Google Shape;569;p40"/>
          <p:cNvSpPr txBox="1"/>
          <p:nvPr/>
        </p:nvSpPr>
        <p:spPr>
          <a:xfrm>
            <a:off x="1861181" y="3972875"/>
            <a:ext cx="8985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666666"/>
                </a:solidFill>
                <a:latin typeface="Verdana"/>
                <a:ea typeface="Verdana"/>
                <a:cs typeface="Verdana"/>
                <a:sym typeface="Verdana"/>
              </a:rPr>
              <a:t>PHPUnit</a:t>
            </a:r>
            <a:endParaRPr b="1" i="0" sz="1200" u="none" cap="none" strike="noStrike">
              <a:solidFill>
                <a:srgbClr val="666666"/>
              </a:solidFill>
              <a:latin typeface="Verdana"/>
              <a:ea typeface="Verdana"/>
              <a:cs typeface="Verdana"/>
              <a:sym typeface="Verdana"/>
            </a:endParaRPr>
          </a:p>
        </p:txBody>
      </p:sp>
      <p:sp>
        <p:nvSpPr>
          <p:cNvPr id="570" name="Google Shape;570;p40"/>
          <p:cNvSpPr/>
          <p:nvPr/>
        </p:nvSpPr>
        <p:spPr>
          <a:xfrm>
            <a:off x="5326472" y="3219009"/>
            <a:ext cx="3240000" cy="293400"/>
          </a:xfrm>
          <a:prstGeom prst="rect">
            <a:avLst/>
          </a:prstGeom>
          <a:solidFill>
            <a:schemeClr val="accent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s" sz="1100">
                <a:solidFill>
                  <a:schemeClr val="lt1"/>
                </a:solidFill>
              </a:rPr>
              <a:t>DESPLIEGUE</a:t>
            </a:r>
            <a:endParaRPr b="1" sz="1100">
              <a:solidFill>
                <a:schemeClr val="lt1"/>
              </a:solidFill>
            </a:endParaRPr>
          </a:p>
        </p:txBody>
      </p:sp>
      <p:sp>
        <p:nvSpPr>
          <p:cNvPr id="571" name="Google Shape;571;p40"/>
          <p:cNvSpPr txBox="1"/>
          <p:nvPr/>
        </p:nvSpPr>
        <p:spPr>
          <a:xfrm>
            <a:off x="5253283" y="3927450"/>
            <a:ext cx="719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i="0" lang="es" sz="1100" u="none" cap="none" strike="noStrike">
                <a:solidFill>
                  <a:srgbClr val="666666"/>
                </a:solidFill>
                <a:latin typeface="Verdana"/>
                <a:ea typeface="Verdana"/>
                <a:cs typeface="Verdana"/>
                <a:sym typeface="Verdana"/>
              </a:rPr>
              <a:t>GitHub</a:t>
            </a:r>
            <a:endParaRPr b="1" i="0" sz="1100" u="none" cap="none" strike="noStrike">
              <a:solidFill>
                <a:srgbClr val="666666"/>
              </a:solidFill>
              <a:latin typeface="Verdana"/>
              <a:ea typeface="Verdana"/>
              <a:cs typeface="Verdana"/>
              <a:sym typeface="Verdana"/>
            </a:endParaRPr>
          </a:p>
        </p:txBody>
      </p:sp>
      <p:sp>
        <p:nvSpPr>
          <p:cNvPr id="572" name="Google Shape;572;p40"/>
          <p:cNvSpPr txBox="1"/>
          <p:nvPr/>
        </p:nvSpPr>
        <p:spPr>
          <a:xfrm>
            <a:off x="6064402" y="3927450"/>
            <a:ext cx="8022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i="0" lang="es" sz="1100" u="none" cap="none" strike="noStrike">
                <a:solidFill>
                  <a:srgbClr val="666666"/>
                </a:solidFill>
                <a:latin typeface="Verdana"/>
                <a:ea typeface="Verdana"/>
                <a:cs typeface="Verdana"/>
                <a:sym typeface="Verdana"/>
              </a:rPr>
              <a:t>Jenkins</a:t>
            </a:r>
            <a:endParaRPr b="1" i="0" sz="1100" u="none" cap="none" strike="noStrike">
              <a:solidFill>
                <a:srgbClr val="666666"/>
              </a:solidFill>
              <a:latin typeface="Verdana"/>
              <a:ea typeface="Verdana"/>
              <a:cs typeface="Verdana"/>
              <a:sym typeface="Verdana"/>
            </a:endParaRPr>
          </a:p>
        </p:txBody>
      </p:sp>
      <p:sp>
        <p:nvSpPr>
          <p:cNvPr id="573" name="Google Shape;573;p40"/>
          <p:cNvSpPr txBox="1"/>
          <p:nvPr/>
        </p:nvSpPr>
        <p:spPr>
          <a:xfrm>
            <a:off x="6904520" y="3927450"/>
            <a:ext cx="7191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i="0" lang="es" sz="1100" u="none" cap="none" strike="noStrike">
                <a:solidFill>
                  <a:srgbClr val="666666"/>
                </a:solidFill>
                <a:latin typeface="Verdana"/>
                <a:ea typeface="Verdana"/>
                <a:cs typeface="Verdana"/>
                <a:sym typeface="Verdana"/>
              </a:rPr>
              <a:t>Docker</a:t>
            </a:r>
            <a:endParaRPr b="1" i="0" sz="1100" u="none" cap="none" strike="noStrike">
              <a:solidFill>
                <a:srgbClr val="666666"/>
              </a:solidFill>
              <a:latin typeface="Verdana"/>
              <a:ea typeface="Verdana"/>
              <a:cs typeface="Verdana"/>
              <a:sym typeface="Verdana"/>
            </a:endParaRPr>
          </a:p>
        </p:txBody>
      </p:sp>
      <p:sp>
        <p:nvSpPr>
          <p:cNvPr id="574" name="Google Shape;574;p40"/>
          <p:cNvSpPr txBox="1"/>
          <p:nvPr/>
        </p:nvSpPr>
        <p:spPr>
          <a:xfrm>
            <a:off x="7711781" y="3998559"/>
            <a:ext cx="898500" cy="477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300"/>
              <a:buFont typeface="Arial"/>
              <a:buNone/>
            </a:pPr>
            <a:r>
              <a:rPr b="1" i="0" lang="es" sz="1100" u="none" cap="none" strike="noStrike">
                <a:solidFill>
                  <a:srgbClr val="666666"/>
                </a:solidFill>
                <a:latin typeface="Verdana"/>
                <a:ea typeface="Verdana"/>
                <a:cs typeface="Verdana"/>
                <a:sym typeface="Verdana"/>
              </a:rPr>
              <a:t>Amazon </a:t>
            </a:r>
            <a:endParaRPr b="1" i="0" sz="1100" u="none" cap="none" strike="noStrike">
              <a:solidFill>
                <a:srgbClr val="666666"/>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300"/>
              <a:buFont typeface="Arial"/>
              <a:buNone/>
            </a:pPr>
            <a:r>
              <a:rPr b="1" i="0" lang="es" sz="1100" u="none" cap="none" strike="noStrike">
                <a:solidFill>
                  <a:srgbClr val="666666"/>
                </a:solidFill>
                <a:latin typeface="Verdana"/>
                <a:ea typeface="Verdana"/>
                <a:cs typeface="Verdana"/>
                <a:sym typeface="Verdana"/>
              </a:rPr>
              <a:t>WS</a:t>
            </a:r>
            <a:endParaRPr b="1" i="0" sz="1100" u="none" cap="none" strike="noStrike">
              <a:solidFill>
                <a:srgbClr val="666666"/>
              </a:solidFill>
              <a:latin typeface="Verdana"/>
              <a:ea typeface="Verdana"/>
              <a:cs typeface="Verdana"/>
              <a:sym typeface="Verdana"/>
            </a:endParaRPr>
          </a:p>
        </p:txBody>
      </p:sp>
      <p:pic>
        <p:nvPicPr>
          <p:cNvPr id="575" name="Google Shape;575;p40"/>
          <p:cNvPicPr preferRelativeResize="0"/>
          <p:nvPr/>
        </p:nvPicPr>
        <p:blipFill rotWithShape="1">
          <a:blip r:embed="rId7">
            <a:alphaModFix/>
          </a:blip>
          <a:srcRect b="0" l="0" r="0" t="0"/>
          <a:stretch/>
        </p:blipFill>
        <p:spPr>
          <a:xfrm>
            <a:off x="5423831" y="3605803"/>
            <a:ext cx="378000" cy="378000"/>
          </a:xfrm>
          <a:prstGeom prst="rect">
            <a:avLst/>
          </a:prstGeom>
          <a:noFill/>
          <a:ln>
            <a:noFill/>
          </a:ln>
        </p:spPr>
      </p:pic>
      <p:pic>
        <p:nvPicPr>
          <p:cNvPr id="576" name="Google Shape;576;p40"/>
          <p:cNvPicPr preferRelativeResize="0"/>
          <p:nvPr/>
        </p:nvPicPr>
        <p:blipFill rotWithShape="1">
          <a:blip r:embed="rId8">
            <a:alphaModFix/>
          </a:blip>
          <a:srcRect b="0" l="0" r="0" t="0"/>
          <a:stretch/>
        </p:blipFill>
        <p:spPr>
          <a:xfrm>
            <a:off x="6275728" y="3616706"/>
            <a:ext cx="257949" cy="356176"/>
          </a:xfrm>
          <a:prstGeom prst="rect">
            <a:avLst/>
          </a:prstGeom>
          <a:noFill/>
          <a:ln>
            <a:noFill/>
          </a:ln>
        </p:spPr>
      </p:pic>
      <p:pic>
        <p:nvPicPr>
          <p:cNvPr id="577" name="Google Shape;577;p40"/>
          <p:cNvPicPr preferRelativeResize="0"/>
          <p:nvPr/>
        </p:nvPicPr>
        <p:blipFill rotWithShape="1">
          <a:blip r:embed="rId9">
            <a:alphaModFix/>
          </a:blip>
          <a:srcRect b="0" l="0" r="0" t="0"/>
          <a:stretch/>
        </p:blipFill>
        <p:spPr>
          <a:xfrm>
            <a:off x="7075064" y="3659261"/>
            <a:ext cx="378000" cy="271075"/>
          </a:xfrm>
          <a:prstGeom prst="rect">
            <a:avLst/>
          </a:prstGeom>
          <a:noFill/>
          <a:ln>
            <a:noFill/>
          </a:ln>
        </p:spPr>
      </p:pic>
      <p:pic>
        <p:nvPicPr>
          <p:cNvPr id="578" name="Google Shape;578;p40"/>
          <p:cNvPicPr preferRelativeResize="0"/>
          <p:nvPr/>
        </p:nvPicPr>
        <p:blipFill rotWithShape="1">
          <a:blip r:embed="rId10">
            <a:alphaModFix/>
          </a:blip>
          <a:srcRect b="0" l="0" r="0" t="0"/>
          <a:stretch/>
        </p:blipFill>
        <p:spPr>
          <a:xfrm>
            <a:off x="7890994" y="3694798"/>
            <a:ext cx="540001" cy="303756"/>
          </a:xfrm>
          <a:prstGeom prst="rect">
            <a:avLst/>
          </a:prstGeom>
          <a:noFill/>
          <a:ln>
            <a:noFill/>
          </a:ln>
        </p:spPr>
      </p:pic>
      <p:pic>
        <p:nvPicPr>
          <p:cNvPr id="579" name="Google Shape;579;p40"/>
          <p:cNvPicPr preferRelativeResize="0"/>
          <p:nvPr/>
        </p:nvPicPr>
        <p:blipFill rotWithShape="1">
          <a:blip r:embed="rId11">
            <a:alphaModFix/>
          </a:blip>
          <a:srcRect b="47837" l="35945" r="34977" t="0"/>
          <a:stretch/>
        </p:blipFill>
        <p:spPr>
          <a:xfrm>
            <a:off x="6103238" y="4258758"/>
            <a:ext cx="467103" cy="428385"/>
          </a:xfrm>
          <a:prstGeom prst="rect">
            <a:avLst/>
          </a:prstGeom>
          <a:noFill/>
          <a:ln>
            <a:noFill/>
          </a:ln>
        </p:spPr>
      </p:pic>
      <p:sp>
        <p:nvSpPr>
          <p:cNvPr id="580" name="Google Shape;580;p40"/>
          <p:cNvSpPr txBox="1"/>
          <p:nvPr/>
        </p:nvSpPr>
        <p:spPr>
          <a:xfrm>
            <a:off x="5935721" y="4642631"/>
            <a:ext cx="802200" cy="477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1100">
                <a:solidFill>
                  <a:srgbClr val="666666"/>
                </a:solidFill>
                <a:latin typeface="Verdana"/>
                <a:ea typeface="Verdana"/>
                <a:cs typeface="Verdana"/>
                <a:sym typeface="Verdana"/>
              </a:rPr>
              <a:t>New Relic</a:t>
            </a:r>
            <a:endParaRPr b="1" i="0" sz="1100" u="none" cap="none" strike="noStrike">
              <a:solidFill>
                <a:srgbClr val="666666"/>
              </a:solidFill>
              <a:latin typeface="Verdana"/>
              <a:ea typeface="Verdana"/>
              <a:cs typeface="Verdana"/>
              <a:sym typeface="Verdana"/>
            </a:endParaRPr>
          </a:p>
        </p:txBody>
      </p:sp>
      <p:pic>
        <p:nvPicPr>
          <p:cNvPr id="581" name="Google Shape;581;p40"/>
          <p:cNvPicPr preferRelativeResize="0"/>
          <p:nvPr/>
        </p:nvPicPr>
        <p:blipFill rotWithShape="1">
          <a:blip r:embed="rId12">
            <a:alphaModFix/>
          </a:blip>
          <a:srcRect b="20146" l="0" r="0" t="0"/>
          <a:stretch/>
        </p:blipFill>
        <p:spPr>
          <a:xfrm>
            <a:off x="7172503" y="4258764"/>
            <a:ext cx="607254" cy="484875"/>
          </a:xfrm>
          <a:prstGeom prst="rect">
            <a:avLst/>
          </a:prstGeom>
          <a:noFill/>
          <a:ln>
            <a:noFill/>
          </a:ln>
        </p:spPr>
      </p:pic>
      <p:sp>
        <p:nvSpPr>
          <p:cNvPr id="582" name="Google Shape;582;p40"/>
          <p:cNvSpPr txBox="1"/>
          <p:nvPr/>
        </p:nvSpPr>
        <p:spPr>
          <a:xfrm>
            <a:off x="7075065" y="4743638"/>
            <a:ext cx="8022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1100">
                <a:solidFill>
                  <a:srgbClr val="666666"/>
                </a:solidFill>
                <a:latin typeface="Verdana"/>
                <a:ea typeface="Verdana"/>
                <a:cs typeface="Verdana"/>
                <a:sym typeface="Verdana"/>
              </a:rPr>
              <a:t>Datadog</a:t>
            </a:r>
            <a:endParaRPr b="1" i="0" sz="1100" u="none" cap="none" strike="noStrike">
              <a:solidFill>
                <a:srgbClr val="666666"/>
              </a:solidFill>
              <a:latin typeface="Verdana"/>
              <a:ea typeface="Verdana"/>
              <a:cs typeface="Verdana"/>
              <a:sym typeface="Verdana"/>
            </a:endParaRPr>
          </a:p>
        </p:txBody>
      </p:sp>
      <p:sp>
        <p:nvSpPr>
          <p:cNvPr id="583" name="Google Shape;583;p40"/>
          <p:cNvSpPr txBox="1"/>
          <p:nvPr/>
        </p:nvSpPr>
        <p:spPr>
          <a:xfrm>
            <a:off x="2975513" y="4028344"/>
            <a:ext cx="898500" cy="3231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666666"/>
                </a:solidFill>
                <a:latin typeface="Verdana"/>
                <a:ea typeface="Verdana"/>
                <a:cs typeface="Verdana"/>
                <a:sym typeface="Verdana"/>
              </a:rPr>
              <a:t>PyTest</a:t>
            </a:r>
            <a:endParaRPr b="1" i="0" sz="1200" u="none" cap="none" strike="noStrike">
              <a:solidFill>
                <a:srgbClr val="666666"/>
              </a:solidFill>
              <a:latin typeface="Verdana"/>
              <a:ea typeface="Verdana"/>
              <a:cs typeface="Verdana"/>
              <a:sym typeface="Verdana"/>
            </a:endParaRPr>
          </a:p>
        </p:txBody>
      </p:sp>
      <p:pic>
        <p:nvPicPr>
          <p:cNvPr id="584" name="Google Shape;584;p40"/>
          <p:cNvPicPr preferRelativeResize="0"/>
          <p:nvPr/>
        </p:nvPicPr>
        <p:blipFill>
          <a:blip r:embed="rId13">
            <a:alphaModFix/>
          </a:blip>
          <a:stretch>
            <a:fillRect/>
          </a:stretch>
        </p:blipFill>
        <p:spPr>
          <a:xfrm>
            <a:off x="5280275" y="1396901"/>
            <a:ext cx="665098" cy="415677"/>
          </a:xfrm>
          <a:prstGeom prst="rect">
            <a:avLst/>
          </a:prstGeom>
          <a:noFill/>
          <a:ln>
            <a:noFill/>
          </a:ln>
        </p:spPr>
      </p:pic>
      <p:pic>
        <p:nvPicPr>
          <p:cNvPr id="585" name="Google Shape;585;p40"/>
          <p:cNvPicPr preferRelativeResize="0"/>
          <p:nvPr/>
        </p:nvPicPr>
        <p:blipFill>
          <a:blip r:embed="rId14">
            <a:alphaModFix/>
          </a:blip>
          <a:stretch>
            <a:fillRect/>
          </a:stretch>
        </p:blipFill>
        <p:spPr>
          <a:xfrm>
            <a:off x="6204902" y="1396910"/>
            <a:ext cx="467101" cy="481691"/>
          </a:xfrm>
          <a:prstGeom prst="rect">
            <a:avLst/>
          </a:prstGeom>
          <a:noFill/>
          <a:ln>
            <a:noFill/>
          </a:ln>
        </p:spPr>
      </p:pic>
      <p:pic>
        <p:nvPicPr>
          <p:cNvPr id="586" name="Google Shape;586;p40"/>
          <p:cNvPicPr preferRelativeResize="0"/>
          <p:nvPr/>
        </p:nvPicPr>
        <p:blipFill rotWithShape="1">
          <a:blip r:embed="rId15">
            <a:alphaModFix/>
          </a:blip>
          <a:srcRect b="0" l="34137" r="35103" t="0"/>
          <a:stretch/>
        </p:blipFill>
        <p:spPr>
          <a:xfrm>
            <a:off x="7211246" y="1387413"/>
            <a:ext cx="257951" cy="524125"/>
          </a:xfrm>
          <a:prstGeom prst="rect">
            <a:avLst/>
          </a:prstGeom>
          <a:noFill/>
          <a:ln>
            <a:noFill/>
          </a:ln>
        </p:spPr>
      </p:pic>
      <p:pic>
        <p:nvPicPr>
          <p:cNvPr id="587" name="Google Shape;587;p40"/>
          <p:cNvPicPr preferRelativeResize="0"/>
          <p:nvPr/>
        </p:nvPicPr>
        <p:blipFill>
          <a:blip r:embed="rId16">
            <a:alphaModFix/>
          </a:blip>
          <a:stretch>
            <a:fillRect/>
          </a:stretch>
        </p:blipFill>
        <p:spPr>
          <a:xfrm>
            <a:off x="7801450" y="1379613"/>
            <a:ext cx="719100" cy="539742"/>
          </a:xfrm>
          <a:prstGeom prst="rect">
            <a:avLst/>
          </a:prstGeom>
          <a:noFill/>
          <a:ln>
            <a:noFill/>
          </a:ln>
        </p:spPr>
      </p:pic>
      <p:pic>
        <p:nvPicPr>
          <p:cNvPr id="588" name="Google Shape;588;p40"/>
          <p:cNvPicPr preferRelativeResize="0"/>
          <p:nvPr/>
        </p:nvPicPr>
        <p:blipFill rotWithShape="1">
          <a:blip r:embed="rId17">
            <a:alphaModFix/>
          </a:blip>
          <a:srcRect b="27113" l="0" r="0" t="0"/>
          <a:stretch/>
        </p:blipFill>
        <p:spPr>
          <a:xfrm>
            <a:off x="650250" y="3532725"/>
            <a:ext cx="719100" cy="524125"/>
          </a:xfrm>
          <a:prstGeom prst="rect">
            <a:avLst/>
          </a:prstGeom>
          <a:noFill/>
          <a:ln>
            <a:noFill/>
          </a:ln>
        </p:spPr>
      </p:pic>
      <p:pic>
        <p:nvPicPr>
          <p:cNvPr id="589" name="Google Shape;589;p40"/>
          <p:cNvPicPr preferRelativeResize="0"/>
          <p:nvPr/>
        </p:nvPicPr>
        <p:blipFill>
          <a:blip r:embed="rId18">
            <a:alphaModFix/>
          </a:blip>
          <a:stretch>
            <a:fillRect/>
          </a:stretch>
        </p:blipFill>
        <p:spPr>
          <a:xfrm>
            <a:off x="1839788" y="3659701"/>
            <a:ext cx="898500" cy="362397"/>
          </a:xfrm>
          <a:prstGeom prst="rect">
            <a:avLst/>
          </a:prstGeom>
          <a:noFill/>
          <a:ln>
            <a:noFill/>
          </a:ln>
        </p:spPr>
      </p:pic>
      <p:pic>
        <p:nvPicPr>
          <p:cNvPr id="590" name="Google Shape;590;p40"/>
          <p:cNvPicPr preferRelativeResize="0"/>
          <p:nvPr/>
        </p:nvPicPr>
        <p:blipFill rotWithShape="1">
          <a:blip r:embed="rId19">
            <a:alphaModFix/>
          </a:blip>
          <a:srcRect b="45637" l="0" r="0" t="0"/>
          <a:stretch/>
        </p:blipFill>
        <p:spPr>
          <a:xfrm>
            <a:off x="3048725" y="3621794"/>
            <a:ext cx="806100" cy="4382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1"/>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 name="Google Shape;596;p41"/>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sp>
        <p:nvSpPr>
          <p:cNvPr id="597" name="Google Shape;597;p41"/>
          <p:cNvSpPr txBox="1"/>
          <p:nvPr/>
        </p:nvSpPr>
        <p:spPr>
          <a:xfrm>
            <a:off x="1883250" y="431325"/>
            <a:ext cx="5377500" cy="492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300"/>
              <a:buFont typeface="Arial"/>
              <a:buNone/>
            </a:pPr>
            <a:r>
              <a:rPr b="1" lang="es" sz="2300">
                <a:solidFill>
                  <a:srgbClr val="666666"/>
                </a:solidFill>
                <a:latin typeface="Verdana"/>
                <a:ea typeface="Verdana"/>
                <a:cs typeface="Verdana"/>
                <a:sym typeface="Verdana"/>
              </a:rPr>
              <a:t>Backend</a:t>
            </a:r>
            <a:r>
              <a:rPr b="1" i="0" lang="es" sz="2300" u="none" cap="none" strike="noStrike">
                <a:solidFill>
                  <a:srgbClr val="666666"/>
                </a:solidFill>
                <a:latin typeface="Verdana"/>
                <a:ea typeface="Verdana"/>
                <a:cs typeface="Verdana"/>
                <a:sym typeface="Verdana"/>
              </a:rPr>
              <a:t> T</a:t>
            </a:r>
            <a:r>
              <a:rPr b="1" lang="es" sz="2300">
                <a:solidFill>
                  <a:srgbClr val="666666"/>
                </a:solidFill>
                <a:latin typeface="Verdana"/>
                <a:ea typeface="Verdana"/>
                <a:cs typeface="Verdana"/>
                <a:sym typeface="Verdana"/>
              </a:rPr>
              <a:t>ecnologías</a:t>
            </a:r>
            <a:endParaRPr b="1" i="0" sz="2300" u="none" cap="none" strike="noStrike">
              <a:solidFill>
                <a:srgbClr val="666666"/>
              </a:solidFill>
              <a:latin typeface="Verdana"/>
              <a:ea typeface="Verdana"/>
              <a:cs typeface="Verdana"/>
              <a:sym typeface="Verdana"/>
            </a:endParaRPr>
          </a:p>
        </p:txBody>
      </p:sp>
      <p:sp>
        <p:nvSpPr>
          <p:cNvPr id="598" name="Google Shape;598;p41"/>
          <p:cNvSpPr txBox="1"/>
          <p:nvPr/>
        </p:nvSpPr>
        <p:spPr>
          <a:xfrm>
            <a:off x="356000" y="2772425"/>
            <a:ext cx="6876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900">
                <a:solidFill>
                  <a:srgbClr val="666666"/>
                </a:solidFill>
                <a:latin typeface="Verdana"/>
                <a:ea typeface="Verdana"/>
                <a:cs typeface="Verdana"/>
                <a:sym typeface="Verdana"/>
              </a:rPr>
              <a:t>PYTHON</a:t>
            </a:r>
            <a:endParaRPr b="1" i="0" sz="900" u="none" cap="none" strike="noStrike">
              <a:solidFill>
                <a:srgbClr val="666666"/>
              </a:solidFill>
              <a:latin typeface="Verdana"/>
              <a:ea typeface="Verdana"/>
              <a:cs typeface="Verdana"/>
              <a:sym typeface="Verdana"/>
            </a:endParaRPr>
          </a:p>
        </p:txBody>
      </p:sp>
      <p:sp>
        <p:nvSpPr>
          <p:cNvPr id="599" name="Google Shape;599;p41"/>
          <p:cNvSpPr txBox="1"/>
          <p:nvPr/>
        </p:nvSpPr>
        <p:spPr>
          <a:xfrm>
            <a:off x="1291812" y="2761100"/>
            <a:ext cx="4656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900">
                <a:solidFill>
                  <a:srgbClr val="666666"/>
                </a:solidFill>
                <a:latin typeface="Verdana"/>
                <a:ea typeface="Verdana"/>
                <a:cs typeface="Verdana"/>
                <a:sym typeface="Verdana"/>
              </a:rPr>
              <a:t>JAVA</a:t>
            </a:r>
            <a:endParaRPr b="1" i="0" sz="900" u="none" cap="none" strike="noStrike">
              <a:solidFill>
                <a:srgbClr val="666666"/>
              </a:solidFill>
              <a:latin typeface="Verdana"/>
              <a:ea typeface="Verdana"/>
              <a:cs typeface="Verdana"/>
              <a:sym typeface="Verdana"/>
            </a:endParaRPr>
          </a:p>
        </p:txBody>
      </p:sp>
      <p:sp>
        <p:nvSpPr>
          <p:cNvPr id="600" name="Google Shape;600;p41"/>
          <p:cNvSpPr txBox="1"/>
          <p:nvPr/>
        </p:nvSpPr>
        <p:spPr>
          <a:xfrm>
            <a:off x="2082524" y="2754731"/>
            <a:ext cx="5745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900">
                <a:solidFill>
                  <a:srgbClr val="666666"/>
                </a:solidFill>
                <a:latin typeface="Verdana"/>
                <a:ea typeface="Verdana"/>
                <a:cs typeface="Verdana"/>
                <a:sym typeface="Verdana"/>
              </a:rPr>
              <a:t>PHP</a:t>
            </a:r>
            <a:endParaRPr b="1" i="0" sz="900" u="none" cap="none" strike="noStrike">
              <a:solidFill>
                <a:srgbClr val="666666"/>
              </a:solidFill>
              <a:latin typeface="Verdana"/>
              <a:ea typeface="Verdana"/>
              <a:cs typeface="Verdana"/>
              <a:sym typeface="Verdana"/>
            </a:endParaRPr>
          </a:p>
        </p:txBody>
      </p:sp>
      <p:sp>
        <p:nvSpPr>
          <p:cNvPr id="601" name="Google Shape;601;p41"/>
          <p:cNvSpPr/>
          <p:nvPr/>
        </p:nvSpPr>
        <p:spPr>
          <a:xfrm>
            <a:off x="496950" y="1363294"/>
            <a:ext cx="8100000" cy="293400"/>
          </a:xfrm>
          <a:prstGeom prst="rect">
            <a:avLst/>
          </a:prstGeom>
          <a:solidFill>
            <a:srgbClr val="C27BA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DESARROLLO</a:t>
            </a:r>
            <a:endParaRPr b="1" sz="1100">
              <a:solidFill>
                <a:schemeClr val="lt1"/>
              </a:solidFill>
            </a:endParaRPr>
          </a:p>
        </p:txBody>
      </p:sp>
      <p:sp>
        <p:nvSpPr>
          <p:cNvPr id="602" name="Google Shape;602;p41"/>
          <p:cNvSpPr/>
          <p:nvPr/>
        </p:nvSpPr>
        <p:spPr>
          <a:xfrm>
            <a:off x="496950" y="1889675"/>
            <a:ext cx="3003000" cy="275100"/>
          </a:xfrm>
          <a:prstGeom prst="rect">
            <a:avLst/>
          </a:prstGeom>
          <a:solidFill>
            <a:srgbClr val="D5A6B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600">
                <a:solidFill>
                  <a:schemeClr val="lt1"/>
                </a:solidFill>
              </a:rPr>
              <a:t>LENGUAJES DE PROGRAMACIÓN</a:t>
            </a:r>
            <a:endParaRPr b="1" sz="600">
              <a:solidFill>
                <a:schemeClr val="lt1"/>
              </a:solidFill>
            </a:endParaRPr>
          </a:p>
        </p:txBody>
      </p:sp>
      <p:sp>
        <p:nvSpPr>
          <p:cNvPr id="603" name="Google Shape;603;p41"/>
          <p:cNvSpPr txBox="1"/>
          <p:nvPr/>
        </p:nvSpPr>
        <p:spPr>
          <a:xfrm>
            <a:off x="6297178" y="2745538"/>
            <a:ext cx="6480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lang="es" sz="900">
                <a:solidFill>
                  <a:srgbClr val="666666"/>
                </a:solidFill>
                <a:latin typeface="Verdana"/>
                <a:ea typeface="Verdana"/>
                <a:cs typeface="Verdana"/>
                <a:sym typeface="Verdana"/>
              </a:rPr>
              <a:t>Laravel</a:t>
            </a:r>
            <a:endParaRPr b="1" i="0" sz="900" u="none" cap="none" strike="noStrike">
              <a:solidFill>
                <a:srgbClr val="666666"/>
              </a:solidFill>
              <a:latin typeface="Verdana"/>
              <a:ea typeface="Verdana"/>
              <a:cs typeface="Verdana"/>
              <a:sym typeface="Verdana"/>
            </a:endParaRPr>
          </a:p>
        </p:txBody>
      </p:sp>
      <p:sp>
        <p:nvSpPr>
          <p:cNvPr id="604" name="Google Shape;604;p41"/>
          <p:cNvSpPr txBox="1"/>
          <p:nvPr/>
        </p:nvSpPr>
        <p:spPr>
          <a:xfrm>
            <a:off x="7142626" y="2702213"/>
            <a:ext cx="7158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900">
                <a:solidFill>
                  <a:srgbClr val="666666"/>
                </a:solidFill>
                <a:latin typeface="Verdana"/>
                <a:ea typeface="Verdana"/>
                <a:cs typeface="Verdana"/>
                <a:sym typeface="Verdana"/>
              </a:rPr>
              <a:t>Django</a:t>
            </a:r>
            <a:endParaRPr b="1" i="0" sz="900" u="none" cap="none" strike="noStrike">
              <a:solidFill>
                <a:srgbClr val="666666"/>
              </a:solidFill>
              <a:latin typeface="Verdana"/>
              <a:ea typeface="Verdana"/>
              <a:cs typeface="Verdana"/>
              <a:sym typeface="Verdana"/>
            </a:endParaRPr>
          </a:p>
        </p:txBody>
      </p:sp>
      <p:sp>
        <p:nvSpPr>
          <p:cNvPr id="605" name="Google Shape;605;p41"/>
          <p:cNvSpPr/>
          <p:nvPr/>
        </p:nvSpPr>
        <p:spPr>
          <a:xfrm>
            <a:off x="5646675" y="1889675"/>
            <a:ext cx="2948100" cy="275100"/>
          </a:xfrm>
          <a:prstGeom prst="rect">
            <a:avLst/>
          </a:prstGeom>
          <a:solidFill>
            <a:srgbClr val="DC5D9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s" sz="600">
                <a:solidFill>
                  <a:schemeClr val="lt1"/>
                </a:solidFill>
              </a:rPr>
              <a:t>FRAMEWORKS</a:t>
            </a:r>
            <a:endParaRPr b="1" sz="600">
              <a:solidFill>
                <a:schemeClr val="lt1"/>
              </a:solidFill>
            </a:endParaRPr>
          </a:p>
        </p:txBody>
      </p:sp>
      <p:sp>
        <p:nvSpPr>
          <p:cNvPr id="606" name="Google Shape;606;p41"/>
          <p:cNvSpPr txBox="1"/>
          <p:nvPr/>
        </p:nvSpPr>
        <p:spPr>
          <a:xfrm>
            <a:off x="7947881" y="2747625"/>
            <a:ext cx="6480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900">
                <a:solidFill>
                  <a:srgbClr val="666666"/>
                </a:solidFill>
                <a:latin typeface="Verdana"/>
                <a:ea typeface="Verdana"/>
                <a:cs typeface="Verdana"/>
                <a:sym typeface="Verdana"/>
              </a:rPr>
              <a:t>node JS</a:t>
            </a:r>
            <a:endParaRPr b="1" i="0" sz="900" u="none" cap="none" strike="noStrike">
              <a:solidFill>
                <a:srgbClr val="666666"/>
              </a:solidFill>
              <a:latin typeface="Verdana"/>
              <a:ea typeface="Verdana"/>
              <a:cs typeface="Verdana"/>
              <a:sym typeface="Verdana"/>
            </a:endParaRPr>
          </a:p>
        </p:txBody>
      </p:sp>
      <p:sp>
        <p:nvSpPr>
          <p:cNvPr id="607" name="Google Shape;607;p41"/>
          <p:cNvSpPr txBox="1"/>
          <p:nvPr/>
        </p:nvSpPr>
        <p:spPr>
          <a:xfrm>
            <a:off x="6493988" y="4040400"/>
            <a:ext cx="7605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900">
                <a:solidFill>
                  <a:srgbClr val="666666"/>
                </a:solidFill>
                <a:latin typeface="Verdana"/>
                <a:ea typeface="Verdana"/>
                <a:cs typeface="Verdana"/>
                <a:sym typeface="Verdana"/>
              </a:rPr>
              <a:t>Postman</a:t>
            </a:r>
            <a:endParaRPr b="1" i="0" sz="900" u="none" cap="none" strike="noStrike">
              <a:solidFill>
                <a:srgbClr val="666666"/>
              </a:solidFill>
              <a:latin typeface="Verdana"/>
              <a:ea typeface="Verdana"/>
              <a:cs typeface="Verdana"/>
              <a:sym typeface="Verdana"/>
            </a:endParaRPr>
          </a:p>
        </p:txBody>
      </p:sp>
      <p:sp>
        <p:nvSpPr>
          <p:cNvPr id="608" name="Google Shape;608;p41"/>
          <p:cNvSpPr txBox="1"/>
          <p:nvPr/>
        </p:nvSpPr>
        <p:spPr>
          <a:xfrm>
            <a:off x="7741050" y="4068950"/>
            <a:ext cx="8559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900">
                <a:solidFill>
                  <a:srgbClr val="666666"/>
                </a:solidFill>
                <a:latin typeface="Verdana"/>
                <a:ea typeface="Verdana"/>
                <a:cs typeface="Verdana"/>
                <a:sym typeface="Verdana"/>
              </a:rPr>
              <a:t>insomnia</a:t>
            </a:r>
            <a:endParaRPr b="1" sz="900">
              <a:solidFill>
                <a:srgbClr val="666666"/>
              </a:solidFill>
              <a:latin typeface="Verdana"/>
              <a:ea typeface="Verdana"/>
              <a:cs typeface="Verdana"/>
              <a:sym typeface="Verdana"/>
            </a:endParaRPr>
          </a:p>
        </p:txBody>
      </p:sp>
      <p:sp>
        <p:nvSpPr>
          <p:cNvPr id="609" name="Google Shape;609;p41"/>
          <p:cNvSpPr/>
          <p:nvPr/>
        </p:nvSpPr>
        <p:spPr>
          <a:xfrm>
            <a:off x="6420606" y="3253631"/>
            <a:ext cx="2160000" cy="275100"/>
          </a:xfrm>
          <a:prstGeom prst="rect">
            <a:avLst/>
          </a:prstGeom>
          <a:solidFill>
            <a:srgbClr val="D5A6BD"/>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600">
                <a:solidFill>
                  <a:schemeClr val="lt1"/>
                </a:solidFill>
              </a:rPr>
              <a:t>API TESTER</a:t>
            </a:r>
            <a:endParaRPr b="1" sz="600">
              <a:solidFill>
                <a:schemeClr val="lt1"/>
              </a:solidFill>
            </a:endParaRPr>
          </a:p>
        </p:txBody>
      </p:sp>
      <p:sp>
        <p:nvSpPr>
          <p:cNvPr id="610" name="Google Shape;610;p41"/>
          <p:cNvSpPr txBox="1"/>
          <p:nvPr/>
        </p:nvSpPr>
        <p:spPr>
          <a:xfrm>
            <a:off x="370106" y="4124325"/>
            <a:ext cx="8061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lang="es" sz="900">
                <a:solidFill>
                  <a:srgbClr val="666666"/>
                </a:solidFill>
                <a:latin typeface="Verdana"/>
                <a:ea typeface="Verdana"/>
                <a:cs typeface="Verdana"/>
                <a:sym typeface="Verdana"/>
              </a:rPr>
              <a:t>Type ORM</a:t>
            </a:r>
            <a:endParaRPr b="1" i="0" sz="900" u="none" cap="none" strike="noStrike">
              <a:solidFill>
                <a:srgbClr val="666666"/>
              </a:solidFill>
              <a:latin typeface="Verdana"/>
              <a:ea typeface="Verdana"/>
              <a:cs typeface="Verdana"/>
              <a:sym typeface="Verdana"/>
            </a:endParaRPr>
          </a:p>
        </p:txBody>
      </p:sp>
      <p:sp>
        <p:nvSpPr>
          <p:cNvPr id="611" name="Google Shape;611;p41"/>
          <p:cNvSpPr txBox="1"/>
          <p:nvPr/>
        </p:nvSpPr>
        <p:spPr>
          <a:xfrm>
            <a:off x="1181194" y="4068956"/>
            <a:ext cx="8985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900">
                <a:solidFill>
                  <a:srgbClr val="666666"/>
                </a:solidFill>
                <a:latin typeface="Verdana"/>
                <a:ea typeface="Verdana"/>
                <a:cs typeface="Verdana"/>
                <a:sym typeface="Verdana"/>
              </a:rPr>
              <a:t>Hibernate</a:t>
            </a:r>
            <a:endParaRPr b="1" i="0" sz="900" u="none" cap="none" strike="noStrike">
              <a:solidFill>
                <a:srgbClr val="666666"/>
              </a:solidFill>
              <a:latin typeface="Verdana"/>
              <a:ea typeface="Verdana"/>
              <a:cs typeface="Verdana"/>
              <a:sym typeface="Verdana"/>
            </a:endParaRPr>
          </a:p>
        </p:txBody>
      </p:sp>
      <p:sp>
        <p:nvSpPr>
          <p:cNvPr id="612" name="Google Shape;612;p41"/>
          <p:cNvSpPr/>
          <p:nvPr/>
        </p:nvSpPr>
        <p:spPr>
          <a:xfrm>
            <a:off x="550411" y="3262369"/>
            <a:ext cx="2160000" cy="275100"/>
          </a:xfrm>
          <a:prstGeom prst="rect">
            <a:avLst/>
          </a:prstGeom>
          <a:solidFill>
            <a:srgbClr val="DC5D9C"/>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s" sz="600">
                <a:solidFill>
                  <a:schemeClr val="lt1"/>
                </a:solidFill>
              </a:rPr>
              <a:t>ORM</a:t>
            </a:r>
            <a:endParaRPr b="1" sz="600">
              <a:solidFill>
                <a:schemeClr val="lt1"/>
              </a:solidFill>
            </a:endParaRPr>
          </a:p>
        </p:txBody>
      </p:sp>
      <p:sp>
        <p:nvSpPr>
          <p:cNvPr id="613" name="Google Shape;613;p41"/>
          <p:cNvSpPr txBox="1"/>
          <p:nvPr/>
        </p:nvSpPr>
        <p:spPr>
          <a:xfrm>
            <a:off x="2084702" y="4129950"/>
            <a:ext cx="8061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900">
                <a:solidFill>
                  <a:srgbClr val="666666"/>
                </a:solidFill>
                <a:latin typeface="Verdana"/>
                <a:ea typeface="Verdana"/>
                <a:cs typeface="Verdana"/>
                <a:sym typeface="Verdana"/>
              </a:rPr>
              <a:t>Sequelize</a:t>
            </a:r>
            <a:endParaRPr b="1" i="0" sz="900" u="none" cap="none" strike="noStrike">
              <a:solidFill>
                <a:srgbClr val="666666"/>
              </a:solidFill>
              <a:latin typeface="Verdana"/>
              <a:ea typeface="Verdana"/>
              <a:cs typeface="Verdana"/>
              <a:sym typeface="Verdana"/>
            </a:endParaRPr>
          </a:p>
        </p:txBody>
      </p:sp>
      <p:sp>
        <p:nvSpPr>
          <p:cNvPr id="614" name="Google Shape;614;p41">
            <a:hlinkClick r:id="rId3"/>
          </p:cNvPr>
          <p:cNvSpPr/>
          <p:nvPr/>
        </p:nvSpPr>
        <p:spPr>
          <a:xfrm>
            <a:off x="7315125" y="4714975"/>
            <a:ext cx="1620000" cy="293400"/>
          </a:xfrm>
          <a:prstGeom prst="rect">
            <a:avLst/>
          </a:prstGeom>
          <a:solidFill>
            <a:srgbClr val="76A5A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s" sz="1100">
                <a:solidFill>
                  <a:schemeClr val="lt1"/>
                </a:solidFill>
              </a:rPr>
              <a:t>Video</a:t>
            </a:r>
            <a:endParaRPr b="1" sz="1100">
              <a:solidFill>
                <a:schemeClr val="lt1"/>
              </a:solidFill>
            </a:endParaRPr>
          </a:p>
        </p:txBody>
      </p:sp>
      <p:pic>
        <p:nvPicPr>
          <p:cNvPr id="615" name="Google Shape;615;p41"/>
          <p:cNvPicPr preferRelativeResize="0"/>
          <p:nvPr/>
        </p:nvPicPr>
        <p:blipFill>
          <a:blip r:embed="rId4">
            <a:alphaModFix/>
          </a:blip>
          <a:stretch>
            <a:fillRect/>
          </a:stretch>
        </p:blipFill>
        <p:spPr>
          <a:xfrm>
            <a:off x="510025" y="2262124"/>
            <a:ext cx="432000" cy="473400"/>
          </a:xfrm>
          <a:prstGeom prst="rect">
            <a:avLst/>
          </a:prstGeom>
          <a:noFill/>
          <a:ln>
            <a:noFill/>
          </a:ln>
        </p:spPr>
      </p:pic>
      <p:pic>
        <p:nvPicPr>
          <p:cNvPr id="616" name="Google Shape;616;p41"/>
          <p:cNvPicPr preferRelativeResize="0"/>
          <p:nvPr/>
        </p:nvPicPr>
        <p:blipFill rotWithShape="1">
          <a:blip r:embed="rId5">
            <a:alphaModFix/>
          </a:blip>
          <a:srcRect b="33695" l="22749" r="24073" t="7612"/>
          <a:stretch/>
        </p:blipFill>
        <p:spPr>
          <a:xfrm>
            <a:off x="1268794" y="2216485"/>
            <a:ext cx="511625" cy="564672"/>
          </a:xfrm>
          <a:prstGeom prst="rect">
            <a:avLst/>
          </a:prstGeom>
          <a:noFill/>
          <a:ln>
            <a:noFill/>
          </a:ln>
        </p:spPr>
      </p:pic>
      <p:pic>
        <p:nvPicPr>
          <p:cNvPr id="617" name="Google Shape;617;p41"/>
          <p:cNvPicPr preferRelativeResize="0"/>
          <p:nvPr/>
        </p:nvPicPr>
        <p:blipFill>
          <a:blip r:embed="rId6">
            <a:alphaModFix/>
          </a:blip>
          <a:stretch>
            <a:fillRect/>
          </a:stretch>
        </p:blipFill>
        <p:spPr>
          <a:xfrm>
            <a:off x="2045774" y="2349170"/>
            <a:ext cx="648000" cy="349905"/>
          </a:xfrm>
          <a:prstGeom prst="rect">
            <a:avLst/>
          </a:prstGeom>
          <a:noFill/>
          <a:ln>
            <a:noFill/>
          </a:ln>
        </p:spPr>
      </p:pic>
      <p:pic>
        <p:nvPicPr>
          <p:cNvPr id="618" name="Google Shape;618;p41"/>
          <p:cNvPicPr preferRelativeResize="0"/>
          <p:nvPr/>
        </p:nvPicPr>
        <p:blipFill>
          <a:blip r:embed="rId7">
            <a:alphaModFix/>
          </a:blip>
          <a:stretch>
            <a:fillRect/>
          </a:stretch>
        </p:blipFill>
        <p:spPr>
          <a:xfrm>
            <a:off x="3017875" y="2334113"/>
            <a:ext cx="329400" cy="329400"/>
          </a:xfrm>
          <a:prstGeom prst="rect">
            <a:avLst/>
          </a:prstGeom>
          <a:noFill/>
          <a:ln>
            <a:noFill/>
          </a:ln>
        </p:spPr>
      </p:pic>
      <p:sp>
        <p:nvSpPr>
          <p:cNvPr id="619" name="Google Shape;619;p41"/>
          <p:cNvSpPr txBox="1"/>
          <p:nvPr/>
        </p:nvSpPr>
        <p:spPr>
          <a:xfrm>
            <a:off x="2895324" y="2772431"/>
            <a:ext cx="5745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400"/>
              <a:buFont typeface="Arial"/>
              <a:buNone/>
            </a:pPr>
            <a:r>
              <a:rPr b="1" lang="es" sz="900">
                <a:solidFill>
                  <a:srgbClr val="666666"/>
                </a:solidFill>
                <a:latin typeface="Verdana"/>
                <a:ea typeface="Verdana"/>
                <a:cs typeface="Verdana"/>
                <a:sym typeface="Verdana"/>
              </a:rPr>
              <a:t>RUBY</a:t>
            </a:r>
            <a:endParaRPr b="1" i="0" sz="900" u="none" cap="none" strike="noStrike">
              <a:solidFill>
                <a:srgbClr val="666666"/>
              </a:solidFill>
              <a:latin typeface="Verdana"/>
              <a:ea typeface="Verdana"/>
              <a:cs typeface="Verdana"/>
              <a:sym typeface="Verdana"/>
            </a:endParaRPr>
          </a:p>
        </p:txBody>
      </p:sp>
      <p:pic>
        <p:nvPicPr>
          <p:cNvPr id="620" name="Google Shape;620;p41"/>
          <p:cNvPicPr preferRelativeResize="0"/>
          <p:nvPr/>
        </p:nvPicPr>
        <p:blipFill rotWithShape="1">
          <a:blip r:embed="rId8">
            <a:alphaModFix/>
          </a:blip>
          <a:srcRect b="19173" l="0" r="68261" t="19253"/>
          <a:stretch/>
        </p:blipFill>
        <p:spPr>
          <a:xfrm>
            <a:off x="5682700" y="2211225"/>
            <a:ext cx="465599" cy="473400"/>
          </a:xfrm>
          <a:prstGeom prst="rect">
            <a:avLst/>
          </a:prstGeom>
          <a:noFill/>
          <a:ln>
            <a:noFill/>
          </a:ln>
        </p:spPr>
      </p:pic>
      <p:sp>
        <p:nvSpPr>
          <p:cNvPr id="621" name="Google Shape;621;p41"/>
          <p:cNvSpPr txBox="1"/>
          <p:nvPr/>
        </p:nvSpPr>
        <p:spPr>
          <a:xfrm>
            <a:off x="5591503" y="2732200"/>
            <a:ext cx="6480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lang="es" sz="900">
                <a:solidFill>
                  <a:srgbClr val="666666"/>
                </a:solidFill>
                <a:latin typeface="Verdana"/>
                <a:ea typeface="Verdana"/>
                <a:cs typeface="Verdana"/>
                <a:sym typeface="Verdana"/>
              </a:rPr>
              <a:t>Spring</a:t>
            </a:r>
            <a:endParaRPr b="1" i="0" sz="900" u="none" cap="none" strike="noStrike">
              <a:solidFill>
                <a:srgbClr val="666666"/>
              </a:solidFill>
              <a:latin typeface="Verdana"/>
              <a:ea typeface="Verdana"/>
              <a:cs typeface="Verdana"/>
              <a:sym typeface="Verdana"/>
            </a:endParaRPr>
          </a:p>
        </p:txBody>
      </p:sp>
      <p:pic>
        <p:nvPicPr>
          <p:cNvPr id="622" name="Google Shape;622;p41"/>
          <p:cNvPicPr preferRelativeResize="0"/>
          <p:nvPr/>
        </p:nvPicPr>
        <p:blipFill>
          <a:blip r:embed="rId9">
            <a:alphaModFix/>
          </a:blip>
          <a:stretch>
            <a:fillRect/>
          </a:stretch>
        </p:blipFill>
        <p:spPr>
          <a:xfrm>
            <a:off x="6456649" y="2213140"/>
            <a:ext cx="465600" cy="484035"/>
          </a:xfrm>
          <a:prstGeom prst="rect">
            <a:avLst/>
          </a:prstGeom>
          <a:noFill/>
          <a:ln>
            <a:noFill/>
          </a:ln>
        </p:spPr>
      </p:pic>
      <p:pic>
        <p:nvPicPr>
          <p:cNvPr id="623" name="Google Shape;623;p41"/>
          <p:cNvPicPr preferRelativeResize="0"/>
          <p:nvPr/>
        </p:nvPicPr>
        <p:blipFill rotWithShape="1">
          <a:blip r:embed="rId10">
            <a:alphaModFix/>
          </a:blip>
          <a:srcRect b="33121" l="11763" r="13019" t="34059"/>
          <a:stretch/>
        </p:blipFill>
        <p:spPr>
          <a:xfrm>
            <a:off x="7142625" y="2325998"/>
            <a:ext cx="715800" cy="312331"/>
          </a:xfrm>
          <a:prstGeom prst="rect">
            <a:avLst/>
          </a:prstGeom>
          <a:noFill/>
          <a:ln>
            <a:noFill/>
          </a:ln>
        </p:spPr>
      </p:pic>
      <p:pic>
        <p:nvPicPr>
          <p:cNvPr id="624" name="Google Shape;624;p41"/>
          <p:cNvPicPr preferRelativeResize="0"/>
          <p:nvPr/>
        </p:nvPicPr>
        <p:blipFill>
          <a:blip r:embed="rId11">
            <a:alphaModFix/>
          </a:blip>
          <a:stretch>
            <a:fillRect/>
          </a:stretch>
        </p:blipFill>
        <p:spPr>
          <a:xfrm>
            <a:off x="8082875" y="2309024"/>
            <a:ext cx="378000" cy="426326"/>
          </a:xfrm>
          <a:prstGeom prst="rect">
            <a:avLst/>
          </a:prstGeom>
          <a:noFill/>
          <a:ln>
            <a:noFill/>
          </a:ln>
        </p:spPr>
      </p:pic>
      <p:pic>
        <p:nvPicPr>
          <p:cNvPr id="625" name="Google Shape;625;p41"/>
          <p:cNvPicPr preferRelativeResize="0"/>
          <p:nvPr/>
        </p:nvPicPr>
        <p:blipFill rotWithShape="1">
          <a:blip r:embed="rId12">
            <a:alphaModFix/>
          </a:blip>
          <a:srcRect b="0" l="0" r="49246" t="0"/>
          <a:stretch/>
        </p:blipFill>
        <p:spPr>
          <a:xfrm>
            <a:off x="550400" y="3629935"/>
            <a:ext cx="540000" cy="492390"/>
          </a:xfrm>
          <a:prstGeom prst="rect">
            <a:avLst/>
          </a:prstGeom>
          <a:noFill/>
          <a:ln>
            <a:noFill/>
          </a:ln>
        </p:spPr>
      </p:pic>
      <p:pic>
        <p:nvPicPr>
          <p:cNvPr id="626" name="Google Shape;626;p41"/>
          <p:cNvPicPr preferRelativeResize="0"/>
          <p:nvPr/>
        </p:nvPicPr>
        <p:blipFill rotWithShape="1">
          <a:blip r:embed="rId13">
            <a:alphaModFix/>
          </a:blip>
          <a:srcRect b="31393" l="28120" r="28207" t="17022"/>
          <a:stretch/>
        </p:blipFill>
        <p:spPr>
          <a:xfrm>
            <a:off x="1414450" y="3620988"/>
            <a:ext cx="432000" cy="510262"/>
          </a:xfrm>
          <a:prstGeom prst="rect">
            <a:avLst/>
          </a:prstGeom>
          <a:noFill/>
          <a:ln>
            <a:noFill/>
          </a:ln>
        </p:spPr>
      </p:pic>
      <p:pic>
        <p:nvPicPr>
          <p:cNvPr id="627" name="Google Shape;627;p41"/>
          <p:cNvPicPr preferRelativeResize="0"/>
          <p:nvPr/>
        </p:nvPicPr>
        <p:blipFill>
          <a:blip r:embed="rId14">
            <a:alphaModFix/>
          </a:blip>
          <a:stretch>
            <a:fillRect/>
          </a:stretch>
        </p:blipFill>
        <p:spPr>
          <a:xfrm>
            <a:off x="2240803" y="3581143"/>
            <a:ext cx="511625" cy="589960"/>
          </a:xfrm>
          <a:prstGeom prst="rect">
            <a:avLst/>
          </a:prstGeom>
          <a:noFill/>
          <a:ln>
            <a:noFill/>
          </a:ln>
        </p:spPr>
      </p:pic>
      <p:pic>
        <p:nvPicPr>
          <p:cNvPr id="628" name="Google Shape;628;p41"/>
          <p:cNvPicPr preferRelativeResize="0"/>
          <p:nvPr/>
        </p:nvPicPr>
        <p:blipFill>
          <a:blip r:embed="rId15">
            <a:alphaModFix/>
          </a:blip>
          <a:stretch>
            <a:fillRect/>
          </a:stretch>
        </p:blipFill>
        <p:spPr>
          <a:xfrm>
            <a:off x="6685250" y="3595563"/>
            <a:ext cx="378000" cy="378000"/>
          </a:xfrm>
          <a:prstGeom prst="rect">
            <a:avLst/>
          </a:prstGeom>
          <a:noFill/>
          <a:ln>
            <a:noFill/>
          </a:ln>
        </p:spPr>
      </p:pic>
      <p:pic>
        <p:nvPicPr>
          <p:cNvPr id="629" name="Google Shape;629;p41"/>
          <p:cNvPicPr preferRelativeResize="0"/>
          <p:nvPr/>
        </p:nvPicPr>
        <p:blipFill>
          <a:blip r:embed="rId16">
            <a:alphaModFix/>
          </a:blip>
          <a:stretch>
            <a:fillRect/>
          </a:stretch>
        </p:blipFill>
        <p:spPr>
          <a:xfrm>
            <a:off x="7869313" y="3581150"/>
            <a:ext cx="511626" cy="511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2"/>
          <p:cNvSpPr/>
          <p:nvPr/>
        </p:nvSpPr>
        <p:spPr>
          <a:xfrm>
            <a:off x="6437000" y="1681575"/>
            <a:ext cx="1620000" cy="1620000"/>
          </a:xfrm>
          <a:prstGeom prst="rect">
            <a:avLst/>
          </a:prstGeom>
          <a:solidFill>
            <a:srgbClr val="55944E">
              <a:alpha val="68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2"/>
          <p:cNvSpPr/>
          <p:nvPr/>
        </p:nvSpPr>
        <p:spPr>
          <a:xfrm>
            <a:off x="3812200" y="1658325"/>
            <a:ext cx="1620000" cy="1620000"/>
          </a:xfrm>
          <a:prstGeom prst="rect">
            <a:avLst/>
          </a:prstGeom>
          <a:solidFill>
            <a:srgbClr val="777BB3">
              <a:alpha val="8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2"/>
          <p:cNvSpPr/>
          <p:nvPr/>
        </p:nvSpPr>
        <p:spPr>
          <a:xfrm>
            <a:off x="1086975" y="1658338"/>
            <a:ext cx="1620000" cy="1620000"/>
          </a:xfrm>
          <a:prstGeom prst="rect">
            <a:avLst/>
          </a:prstGeom>
          <a:solidFill>
            <a:srgbClr val="268AC7">
              <a:alpha val="61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2"/>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8" name="Google Shape;638;p42"/>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sp>
        <p:nvSpPr>
          <p:cNvPr id="639" name="Google Shape;639;p42"/>
          <p:cNvSpPr txBox="1"/>
          <p:nvPr/>
        </p:nvSpPr>
        <p:spPr>
          <a:xfrm>
            <a:off x="1883250" y="431325"/>
            <a:ext cx="5377500" cy="846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300"/>
              <a:buFont typeface="Arial"/>
              <a:buNone/>
            </a:pPr>
            <a:r>
              <a:rPr b="1" lang="es" sz="2300">
                <a:solidFill>
                  <a:srgbClr val="666666"/>
                </a:solidFill>
                <a:latin typeface="Verdana"/>
                <a:ea typeface="Verdana"/>
                <a:cs typeface="Verdana"/>
                <a:sym typeface="Verdana"/>
              </a:rPr>
              <a:t>Principales Lenguajes de Programación</a:t>
            </a:r>
            <a:endParaRPr b="1" i="0" sz="2300" u="none" cap="none" strike="noStrike">
              <a:solidFill>
                <a:srgbClr val="666666"/>
              </a:solidFill>
              <a:latin typeface="Verdana"/>
              <a:ea typeface="Verdana"/>
              <a:cs typeface="Verdana"/>
              <a:sym typeface="Verdana"/>
            </a:endParaRPr>
          </a:p>
        </p:txBody>
      </p:sp>
      <p:pic>
        <p:nvPicPr>
          <p:cNvPr id="640" name="Google Shape;640;p42"/>
          <p:cNvPicPr preferRelativeResize="0"/>
          <p:nvPr/>
        </p:nvPicPr>
        <p:blipFill>
          <a:blip r:embed="rId3">
            <a:alphaModFix/>
          </a:blip>
          <a:stretch>
            <a:fillRect/>
          </a:stretch>
        </p:blipFill>
        <p:spPr>
          <a:xfrm>
            <a:off x="6556513" y="2068270"/>
            <a:ext cx="1380979" cy="846600"/>
          </a:xfrm>
          <a:prstGeom prst="rect">
            <a:avLst/>
          </a:prstGeom>
          <a:noFill/>
          <a:ln>
            <a:noFill/>
          </a:ln>
        </p:spPr>
      </p:pic>
      <p:pic>
        <p:nvPicPr>
          <p:cNvPr id="641" name="Google Shape;641;p42"/>
          <p:cNvPicPr preferRelativeResize="0"/>
          <p:nvPr/>
        </p:nvPicPr>
        <p:blipFill rotWithShape="1">
          <a:blip r:embed="rId4">
            <a:alphaModFix/>
          </a:blip>
          <a:srcRect b="0" l="0" r="53273" t="0"/>
          <a:stretch/>
        </p:blipFill>
        <p:spPr>
          <a:xfrm>
            <a:off x="1353975" y="1681575"/>
            <a:ext cx="1086000" cy="1447800"/>
          </a:xfrm>
          <a:prstGeom prst="rect">
            <a:avLst/>
          </a:prstGeom>
          <a:noFill/>
          <a:ln>
            <a:noFill/>
          </a:ln>
          <a:effectLst>
            <a:outerShdw blurRad="57150" rotWithShape="0" algn="bl" dir="5400000" dist="19050">
              <a:srgbClr val="000000">
                <a:alpha val="50000"/>
              </a:srgbClr>
            </a:outerShdw>
          </a:effectLst>
        </p:spPr>
      </p:pic>
      <p:pic>
        <p:nvPicPr>
          <p:cNvPr id="642" name="Google Shape;642;p42"/>
          <p:cNvPicPr preferRelativeResize="0"/>
          <p:nvPr/>
        </p:nvPicPr>
        <p:blipFill>
          <a:blip r:embed="rId5">
            <a:alphaModFix/>
          </a:blip>
          <a:stretch>
            <a:fillRect/>
          </a:stretch>
        </p:blipFill>
        <p:spPr>
          <a:xfrm>
            <a:off x="3898476" y="2075725"/>
            <a:ext cx="1447437" cy="785257"/>
          </a:xfrm>
          <a:prstGeom prst="rect">
            <a:avLst/>
          </a:prstGeom>
          <a:noFill/>
          <a:ln>
            <a:noFill/>
          </a:ln>
        </p:spPr>
      </p:pic>
      <p:sp>
        <p:nvSpPr>
          <p:cNvPr id="643" name="Google Shape;643;p42"/>
          <p:cNvSpPr txBox="1"/>
          <p:nvPr/>
        </p:nvSpPr>
        <p:spPr>
          <a:xfrm>
            <a:off x="1398225" y="3395975"/>
            <a:ext cx="997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rgbClr val="EC2125"/>
                </a:solidFill>
                <a:latin typeface="Calibri"/>
                <a:ea typeface="Calibri"/>
                <a:cs typeface="Calibri"/>
                <a:sym typeface="Calibri"/>
              </a:rPr>
              <a:t>JAVA</a:t>
            </a:r>
            <a:endParaRPr b="1" sz="2200">
              <a:solidFill>
                <a:srgbClr val="EC2125"/>
              </a:solidFill>
              <a:latin typeface="Calibri"/>
              <a:ea typeface="Calibri"/>
              <a:cs typeface="Calibri"/>
              <a:sym typeface="Calibri"/>
            </a:endParaRPr>
          </a:p>
        </p:txBody>
      </p:sp>
      <p:sp>
        <p:nvSpPr>
          <p:cNvPr id="644" name="Google Shape;644;p42"/>
          <p:cNvSpPr txBox="1"/>
          <p:nvPr/>
        </p:nvSpPr>
        <p:spPr>
          <a:xfrm>
            <a:off x="4123450" y="3395975"/>
            <a:ext cx="997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rgbClr val="888CBD"/>
                </a:solidFill>
                <a:latin typeface="Calibri"/>
                <a:ea typeface="Calibri"/>
                <a:cs typeface="Calibri"/>
                <a:sym typeface="Calibri"/>
              </a:rPr>
              <a:t>PHP</a:t>
            </a:r>
            <a:endParaRPr b="1" sz="2200">
              <a:solidFill>
                <a:srgbClr val="888CBD"/>
              </a:solidFill>
              <a:latin typeface="Calibri"/>
              <a:ea typeface="Calibri"/>
              <a:cs typeface="Calibri"/>
              <a:sym typeface="Calibri"/>
            </a:endParaRPr>
          </a:p>
        </p:txBody>
      </p:sp>
      <p:sp>
        <p:nvSpPr>
          <p:cNvPr id="645" name="Google Shape;645;p42"/>
          <p:cNvSpPr txBox="1"/>
          <p:nvPr/>
        </p:nvSpPr>
        <p:spPr>
          <a:xfrm>
            <a:off x="6652402" y="3395975"/>
            <a:ext cx="1189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rgbClr val="8EB68A"/>
                </a:solidFill>
                <a:latin typeface="Calibri"/>
                <a:ea typeface="Calibri"/>
                <a:cs typeface="Calibri"/>
                <a:sym typeface="Calibri"/>
              </a:rPr>
              <a:t>NODE JS</a:t>
            </a:r>
            <a:endParaRPr b="1" sz="2200">
              <a:solidFill>
                <a:srgbClr val="8EB68A"/>
              </a:solidFill>
              <a:latin typeface="Calibri"/>
              <a:ea typeface="Calibri"/>
              <a:cs typeface="Calibri"/>
              <a:sym typeface="Calibri"/>
            </a:endParaRPr>
          </a:p>
        </p:txBody>
      </p:sp>
      <p:sp>
        <p:nvSpPr>
          <p:cNvPr id="646" name="Google Shape;646;p42"/>
          <p:cNvSpPr txBox="1"/>
          <p:nvPr/>
        </p:nvSpPr>
        <p:spPr>
          <a:xfrm>
            <a:off x="774675" y="3919175"/>
            <a:ext cx="2244600" cy="73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800">
                <a:solidFill>
                  <a:srgbClr val="434343"/>
                </a:solidFill>
                <a:latin typeface="Calibri"/>
                <a:ea typeface="Calibri"/>
                <a:cs typeface="Calibri"/>
                <a:sym typeface="Calibri"/>
              </a:rPr>
              <a:t>Es uno de los lenguajes y plataformas de programación más populares y utilizados. Es altamente escalable. Los componentes de Java están fácilmente disponibles.</a:t>
            </a:r>
            <a:endParaRPr sz="800">
              <a:solidFill>
                <a:srgbClr val="434343"/>
              </a:solidFill>
            </a:endParaRPr>
          </a:p>
        </p:txBody>
      </p:sp>
      <p:sp>
        <p:nvSpPr>
          <p:cNvPr id="647" name="Google Shape;647;p42"/>
          <p:cNvSpPr txBox="1"/>
          <p:nvPr/>
        </p:nvSpPr>
        <p:spPr>
          <a:xfrm>
            <a:off x="3499900" y="3919175"/>
            <a:ext cx="2244600" cy="101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800">
                <a:solidFill>
                  <a:srgbClr val="434343"/>
                </a:solidFill>
                <a:latin typeface="Calibri"/>
                <a:ea typeface="Calibri"/>
                <a:cs typeface="Calibri"/>
                <a:sym typeface="Calibri"/>
              </a:rPr>
              <a:t>E</a:t>
            </a:r>
            <a:r>
              <a:rPr lang="es" sz="800">
                <a:solidFill>
                  <a:srgbClr val="434343"/>
                </a:solidFill>
                <a:latin typeface="Calibri"/>
                <a:ea typeface="Calibri"/>
                <a:cs typeface="Calibri"/>
                <a:sym typeface="Calibri"/>
              </a:rPr>
              <a:t>s uno de los lenguajes de programación del lado del servidor más utilizados, diseñado específicamente para el desarrollo web. PHP es denominado un lenguaje de scripting ejecutado del lado del servidor.</a:t>
            </a:r>
            <a:endParaRPr sz="8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t/>
            </a:r>
            <a:endParaRPr sz="800">
              <a:solidFill>
                <a:srgbClr val="434343"/>
              </a:solidFill>
              <a:latin typeface="Calibri"/>
              <a:ea typeface="Calibri"/>
              <a:cs typeface="Calibri"/>
              <a:sym typeface="Calibri"/>
            </a:endParaRPr>
          </a:p>
        </p:txBody>
      </p:sp>
      <p:sp>
        <p:nvSpPr>
          <p:cNvPr id="648" name="Google Shape;648;p42"/>
          <p:cNvSpPr txBox="1"/>
          <p:nvPr/>
        </p:nvSpPr>
        <p:spPr>
          <a:xfrm>
            <a:off x="6124713" y="3919175"/>
            <a:ext cx="2244600" cy="101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800">
                <a:solidFill>
                  <a:srgbClr val="434343"/>
                </a:solidFill>
                <a:latin typeface="Calibri"/>
                <a:ea typeface="Calibri"/>
                <a:cs typeface="Calibri"/>
                <a:sym typeface="Calibri"/>
              </a:rPr>
              <a:t>E</a:t>
            </a:r>
            <a:r>
              <a:rPr lang="es" sz="800">
                <a:solidFill>
                  <a:srgbClr val="434343"/>
                </a:solidFill>
                <a:latin typeface="Calibri"/>
                <a:ea typeface="Calibri"/>
                <a:cs typeface="Calibri"/>
                <a:sym typeface="Calibri"/>
              </a:rPr>
              <a:t>s un entorno de tiempo de ejecución multiplataforma  para ejecutar código JavaScript fuera de un navegador. Es muy utilizado en los últimos tiempos, ya que utiliza JavaScript en el servidor.</a:t>
            </a:r>
            <a:endParaRPr sz="8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t/>
            </a:r>
            <a:endParaRPr sz="800">
              <a:solidFill>
                <a:srgbClr val="434343"/>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3"/>
          <p:cNvSpPr/>
          <p:nvPr/>
        </p:nvSpPr>
        <p:spPr>
          <a:xfrm>
            <a:off x="6437000" y="1681575"/>
            <a:ext cx="1620000" cy="1620000"/>
          </a:xfrm>
          <a:prstGeom prst="rect">
            <a:avLst/>
          </a:prstGeom>
          <a:solidFill>
            <a:srgbClr val="8B2F8C">
              <a:alpha val="6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3"/>
          <p:cNvSpPr/>
          <p:nvPr/>
        </p:nvSpPr>
        <p:spPr>
          <a:xfrm>
            <a:off x="3812200" y="1658325"/>
            <a:ext cx="1620000" cy="1620000"/>
          </a:xfrm>
          <a:prstGeom prst="rect">
            <a:avLst/>
          </a:prstGeom>
          <a:solidFill>
            <a:srgbClr val="5D9D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3"/>
          <p:cNvSpPr/>
          <p:nvPr/>
        </p:nvSpPr>
        <p:spPr>
          <a:xfrm>
            <a:off x="1086975" y="1658338"/>
            <a:ext cx="1620000" cy="1620000"/>
          </a:xfrm>
          <a:prstGeom prst="rect">
            <a:avLst/>
          </a:prstGeom>
          <a:solidFill>
            <a:srgbClr val="E42C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3"/>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7" name="Google Shape;657;p43"/>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sp>
        <p:nvSpPr>
          <p:cNvPr id="658" name="Google Shape;658;p43"/>
          <p:cNvSpPr txBox="1"/>
          <p:nvPr/>
        </p:nvSpPr>
        <p:spPr>
          <a:xfrm>
            <a:off x="1883250" y="431325"/>
            <a:ext cx="5377500" cy="846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300"/>
              <a:buFont typeface="Arial"/>
              <a:buNone/>
            </a:pPr>
            <a:r>
              <a:rPr b="1" lang="es" sz="2300">
                <a:solidFill>
                  <a:srgbClr val="666666"/>
                </a:solidFill>
                <a:latin typeface="Verdana"/>
                <a:ea typeface="Verdana"/>
                <a:cs typeface="Verdana"/>
                <a:sym typeface="Verdana"/>
              </a:rPr>
              <a:t>Principales Lenguajes de Programación</a:t>
            </a:r>
            <a:endParaRPr b="1" i="0" sz="2300" u="none" cap="none" strike="noStrike">
              <a:solidFill>
                <a:srgbClr val="666666"/>
              </a:solidFill>
              <a:latin typeface="Verdana"/>
              <a:ea typeface="Verdana"/>
              <a:cs typeface="Verdana"/>
              <a:sym typeface="Verdana"/>
            </a:endParaRPr>
          </a:p>
        </p:txBody>
      </p:sp>
      <p:pic>
        <p:nvPicPr>
          <p:cNvPr id="659" name="Google Shape;659;p43"/>
          <p:cNvPicPr preferRelativeResize="0"/>
          <p:nvPr/>
        </p:nvPicPr>
        <p:blipFill>
          <a:blip r:embed="rId3">
            <a:alphaModFix/>
          </a:blip>
          <a:stretch>
            <a:fillRect/>
          </a:stretch>
        </p:blipFill>
        <p:spPr>
          <a:xfrm>
            <a:off x="4036625" y="1853413"/>
            <a:ext cx="1171156" cy="1276350"/>
          </a:xfrm>
          <a:prstGeom prst="rect">
            <a:avLst/>
          </a:prstGeom>
          <a:noFill/>
          <a:ln>
            <a:noFill/>
          </a:ln>
          <a:effectLst>
            <a:outerShdw blurRad="57150" rotWithShape="0" algn="bl" dir="5400000" dist="19050">
              <a:srgbClr val="000000">
                <a:alpha val="50000"/>
              </a:srgbClr>
            </a:outerShdw>
          </a:effectLst>
        </p:spPr>
      </p:pic>
      <p:pic>
        <p:nvPicPr>
          <p:cNvPr id="660" name="Google Shape;660;p43"/>
          <p:cNvPicPr preferRelativeResize="0"/>
          <p:nvPr/>
        </p:nvPicPr>
        <p:blipFill>
          <a:blip r:embed="rId4">
            <a:alphaModFix/>
          </a:blip>
          <a:stretch>
            <a:fillRect/>
          </a:stretch>
        </p:blipFill>
        <p:spPr>
          <a:xfrm>
            <a:off x="1368663" y="1943000"/>
            <a:ext cx="1056625" cy="1050675"/>
          </a:xfrm>
          <a:prstGeom prst="rect">
            <a:avLst/>
          </a:prstGeom>
          <a:noFill/>
          <a:ln>
            <a:noFill/>
          </a:ln>
        </p:spPr>
      </p:pic>
      <p:pic>
        <p:nvPicPr>
          <p:cNvPr id="661" name="Google Shape;661;p43"/>
          <p:cNvPicPr preferRelativeResize="0"/>
          <p:nvPr/>
        </p:nvPicPr>
        <p:blipFill rotWithShape="1">
          <a:blip r:embed="rId5">
            <a:alphaModFix/>
          </a:blip>
          <a:srcRect b="0" l="22680" r="22800" t="0"/>
          <a:stretch/>
        </p:blipFill>
        <p:spPr>
          <a:xfrm>
            <a:off x="6636813" y="1796825"/>
            <a:ext cx="1220369" cy="1343025"/>
          </a:xfrm>
          <a:prstGeom prst="rect">
            <a:avLst/>
          </a:prstGeom>
          <a:noFill/>
          <a:ln>
            <a:noFill/>
          </a:ln>
        </p:spPr>
      </p:pic>
      <p:sp>
        <p:nvSpPr>
          <p:cNvPr id="662" name="Google Shape;662;p43"/>
          <p:cNvSpPr txBox="1"/>
          <p:nvPr/>
        </p:nvSpPr>
        <p:spPr>
          <a:xfrm>
            <a:off x="1398225" y="3395975"/>
            <a:ext cx="997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rgbClr val="E42C1D"/>
                </a:solidFill>
                <a:latin typeface="Calibri"/>
                <a:ea typeface="Calibri"/>
                <a:cs typeface="Calibri"/>
                <a:sym typeface="Calibri"/>
              </a:rPr>
              <a:t>RUBY</a:t>
            </a:r>
            <a:endParaRPr b="1" sz="2200">
              <a:solidFill>
                <a:srgbClr val="E42C1D"/>
              </a:solidFill>
              <a:latin typeface="Calibri"/>
              <a:ea typeface="Calibri"/>
              <a:cs typeface="Calibri"/>
              <a:sym typeface="Calibri"/>
            </a:endParaRPr>
          </a:p>
        </p:txBody>
      </p:sp>
      <p:sp>
        <p:nvSpPr>
          <p:cNvPr id="663" name="Google Shape;663;p43"/>
          <p:cNvSpPr txBox="1"/>
          <p:nvPr/>
        </p:nvSpPr>
        <p:spPr>
          <a:xfrm>
            <a:off x="4027600" y="3395975"/>
            <a:ext cx="1189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rgbClr val="5D9DD0"/>
                </a:solidFill>
                <a:latin typeface="Calibri"/>
                <a:ea typeface="Calibri"/>
                <a:cs typeface="Calibri"/>
                <a:sym typeface="Calibri"/>
              </a:rPr>
              <a:t>PYTHON</a:t>
            </a:r>
            <a:endParaRPr b="1" sz="2200">
              <a:solidFill>
                <a:srgbClr val="5D9DD0"/>
              </a:solidFill>
              <a:latin typeface="Calibri"/>
              <a:ea typeface="Calibri"/>
              <a:cs typeface="Calibri"/>
              <a:sym typeface="Calibri"/>
            </a:endParaRPr>
          </a:p>
        </p:txBody>
      </p:sp>
      <p:sp>
        <p:nvSpPr>
          <p:cNvPr id="664" name="Google Shape;664;p43"/>
          <p:cNvSpPr txBox="1"/>
          <p:nvPr/>
        </p:nvSpPr>
        <p:spPr>
          <a:xfrm>
            <a:off x="6652402" y="3395975"/>
            <a:ext cx="1189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rgbClr val="B782B8"/>
                </a:solidFill>
                <a:latin typeface="Calibri"/>
                <a:ea typeface="Calibri"/>
                <a:cs typeface="Calibri"/>
                <a:sym typeface="Calibri"/>
              </a:rPr>
              <a:t>C #</a:t>
            </a:r>
            <a:endParaRPr b="1" sz="2200">
              <a:solidFill>
                <a:srgbClr val="B782B8"/>
              </a:solidFill>
              <a:latin typeface="Calibri"/>
              <a:ea typeface="Calibri"/>
              <a:cs typeface="Calibri"/>
              <a:sym typeface="Calibri"/>
            </a:endParaRPr>
          </a:p>
        </p:txBody>
      </p:sp>
      <p:sp>
        <p:nvSpPr>
          <p:cNvPr id="665" name="Google Shape;665;p43"/>
          <p:cNvSpPr txBox="1"/>
          <p:nvPr/>
        </p:nvSpPr>
        <p:spPr>
          <a:xfrm>
            <a:off x="774675" y="3919175"/>
            <a:ext cx="2244600" cy="73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800">
                <a:solidFill>
                  <a:srgbClr val="434343"/>
                </a:solidFill>
                <a:latin typeface="Calibri"/>
                <a:ea typeface="Calibri"/>
                <a:cs typeface="Calibri"/>
                <a:sym typeface="Calibri"/>
              </a:rPr>
              <a:t>El lenguaje de programación Ruby se considera uno de los más simples. También se considera reciente, permite un desarrollo ágil y rápido de las aplicaciones. </a:t>
            </a:r>
            <a:endParaRPr sz="800">
              <a:solidFill>
                <a:srgbClr val="434343"/>
              </a:solidFill>
              <a:latin typeface="Calibri"/>
              <a:ea typeface="Calibri"/>
              <a:cs typeface="Calibri"/>
              <a:sym typeface="Calibri"/>
            </a:endParaRPr>
          </a:p>
        </p:txBody>
      </p:sp>
      <p:sp>
        <p:nvSpPr>
          <p:cNvPr id="666" name="Google Shape;666;p43"/>
          <p:cNvSpPr txBox="1"/>
          <p:nvPr/>
        </p:nvSpPr>
        <p:spPr>
          <a:xfrm>
            <a:off x="3424625" y="3961425"/>
            <a:ext cx="2244600" cy="874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s" sz="800">
                <a:solidFill>
                  <a:srgbClr val="434343"/>
                </a:solidFill>
                <a:latin typeface="Calibri"/>
                <a:ea typeface="Calibri"/>
                <a:cs typeface="Calibri"/>
                <a:sym typeface="Calibri"/>
              </a:rPr>
              <a:t>Python es un lenguaje de programación que le permite trabajar rápidamente e integrar sistemas de manera más eficiente.</a:t>
            </a:r>
            <a:endParaRPr sz="800">
              <a:solidFill>
                <a:srgbClr val="434343"/>
              </a:solidFill>
              <a:latin typeface="Calibri"/>
              <a:ea typeface="Calibri"/>
              <a:cs typeface="Calibri"/>
              <a:sym typeface="Calibri"/>
            </a:endParaRPr>
          </a:p>
          <a:p>
            <a:pPr indent="0" lvl="0" marL="0" marR="0" rtl="0" algn="ctr">
              <a:lnSpc>
                <a:spcPct val="115000"/>
              </a:lnSpc>
              <a:spcBef>
                <a:spcPts val="0"/>
              </a:spcBef>
              <a:spcAft>
                <a:spcPts val="0"/>
              </a:spcAft>
              <a:buNone/>
            </a:pPr>
            <a:r>
              <a:rPr lang="es" sz="800">
                <a:solidFill>
                  <a:srgbClr val="434343"/>
                </a:solidFill>
                <a:latin typeface="Calibri"/>
                <a:ea typeface="Calibri"/>
                <a:cs typeface="Calibri"/>
                <a:sym typeface="Calibri"/>
              </a:rPr>
              <a:t>Se usa comúnmente para el desarrollo de inteligencia Artificial y </a:t>
            </a:r>
            <a:r>
              <a:rPr lang="es" sz="800">
                <a:solidFill>
                  <a:srgbClr val="434343"/>
                </a:solidFill>
                <a:latin typeface="Calibri"/>
                <a:ea typeface="Calibri"/>
                <a:cs typeface="Calibri"/>
                <a:sym typeface="Calibri"/>
              </a:rPr>
              <a:t>análisis</a:t>
            </a:r>
            <a:r>
              <a:rPr lang="es" sz="800">
                <a:solidFill>
                  <a:srgbClr val="434343"/>
                </a:solidFill>
                <a:latin typeface="Calibri"/>
                <a:ea typeface="Calibri"/>
                <a:cs typeface="Calibri"/>
                <a:sym typeface="Calibri"/>
              </a:rPr>
              <a:t> de datos</a:t>
            </a:r>
            <a:endParaRPr sz="800">
              <a:solidFill>
                <a:srgbClr val="434343"/>
              </a:solidFill>
              <a:latin typeface="Calibri"/>
              <a:ea typeface="Calibri"/>
              <a:cs typeface="Calibri"/>
              <a:sym typeface="Calibri"/>
            </a:endParaRPr>
          </a:p>
        </p:txBody>
      </p:sp>
      <p:sp>
        <p:nvSpPr>
          <p:cNvPr id="667" name="Google Shape;667;p43"/>
          <p:cNvSpPr txBox="1"/>
          <p:nvPr/>
        </p:nvSpPr>
        <p:spPr>
          <a:xfrm>
            <a:off x="6124700" y="4013575"/>
            <a:ext cx="2244600" cy="73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s" sz="800">
                <a:solidFill>
                  <a:srgbClr val="434343"/>
                </a:solidFill>
                <a:latin typeface="Calibri"/>
                <a:ea typeface="Calibri"/>
                <a:cs typeface="Calibri"/>
                <a:sym typeface="Calibri"/>
              </a:rPr>
              <a:t>C# es un lenguaje de programación multiplataforma desarrollado por Microsoft para la generación de </a:t>
            </a:r>
            <a:r>
              <a:rPr lang="es" sz="800">
                <a:solidFill>
                  <a:srgbClr val="434343"/>
                </a:solidFill>
                <a:latin typeface="Calibri"/>
                <a:ea typeface="Calibri"/>
                <a:cs typeface="Calibri"/>
                <a:sym typeface="Calibri"/>
              </a:rPr>
              <a:t>sistemas</a:t>
            </a:r>
            <a:r>
              <a:rPr lang="es" sz="800">
                <a:solidFill>
                  <a:srgbClr val="434343"/>
                </a:solidFill>
                <a:latin typeface="Calibri"/>
                <a:ea typeface="Calibri"/>
                <a:cs typeface="Calibri"/>
                <a:sym typeface="Calibri"/>
              </a:rPr>
              <a:t>, actualmente es muy usado para la creación de </a:t>
            </a:r>
            <a:r>
              <a:rPr lang="es" sz="800">
                <a:solidFill>
                  <a:srgbClr val="434343"/>
                </a:solidFill>
                <a:latin typeface="Calibri"/>
                <a:ea typeface="Calibri"/>
                <a:cs typeface="Calibri"/>
                <a:sym typeface="Calibri"/>
              </a:rPr>
              <a:t>videojuegos</a:t>
            </a:r>
            <a:r>
              <a:rPr lang="es" sz="800">
                <a:solidFill>
                  <a:srgbClr val="434343"/>
                </a:solidFill>
                <a:latin typeface="Calibri"/>
                <a:ea typeface="Calibri"/>
                <a:cs typeface="Calibri"/>
                <a:sym typeface="Calibri"/>
              </a:rPr>
              <a:t>.</a:t>
            </a:r>
            <a:endParaRPr sz="800">
              <a:solidFill>
                <a:srgbClr val="434343"/>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8" name="Google Shape;148;p26"/>
          <p:cNvSpPr txBox="1"/>
          <p:nvPr>
            <p:ph type="ctrTitle"/>
          </p:nvPr>
        </p:nvSpPr>
        <p:spPr>
          <a:xfrm>
            <a:off x="201975" y="3097013"/>
            <a:ext cx="4915200" cy="1489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500"/>
              <a:buNone/>
            </a:pPr>
            <a:r>
              <a:rPr b="1" lang="es" sz="3600">
                <a:solidFill>
                  <a:srgbClr val="073763"/>
                </a:solidFill>
              </a:rPr>
              <a:t>Introducción al Backend</a:t>
            </a:r>
            <a:endParaRPr b="1" sz="3600">
              <a:solidFill>
                <a:srgbClr val="073763"/>
              </a:solidFill>
            </a:endParaRPr>
          </a:p>
        </p:txBody>
      </p:sp>
      <p:pic>
        <p:nvPicPr>
          <p:cNvPr descr="Web page visualization. protocol procedure. dynamic software workflow. full stack development, markup, administrate system. driver for shared memory. vector isolated concept metaphor illustration." id="149" name="Google Shape;149;p26"/>
          <p:cNvPicPr preferRelativeResize="0"/>
          <p:nvPr/>
        </p:nvPicPr>
        <p:blipFill rotWithShape="1">
          <a:blip r:embed="rId4">
            <a:alphaModFix/>
          </a:blip>
          <a:srcRect b="0" l="0" r="0" t="0"/>
          <a:stretch/>
        </p:blipFill>
        <p:spPr>
          <a:xfrm>
            <a:off x="1171838" y="733575"/>
            <a:ext cx="2258625" cy="2258625"/>
          </a:xfrm>
          <a:prstGeom prst="rect">
            <a:avLst/>
          </a:prstGeom>
          <a:noFill/>
          <a:ln>
            <a:noFill/>
          </a:ln>
        </p:spPr>
      </p:pic>
      <p:sp>
        <p:nvSpPr>
          <p:cNvPr id="150" name="Google Shape;150;p26"/>
          <p:cNvSpPr/>
          <p:nvPr/>
        </p:nvSpPr>
        <p:spPr>
          <a:xfrm>
            <a:off x="7150894" y="585788"/>
            <a:ext cx="432300" cy="289200"/>
          </a:xfrm>
          <a:prstGeom prst="rect">
            <a:avLst/>
          </a:prstGeom>
          <a:solidFill>
            <a:srgbClr val="0F224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1" name="Google Shape;151;p26"/>
          <p:cNvSpPr/>
          <p:nvPr/>
        </p:nvSpPr>
        <p:spPr>
          <a:xfrm>
            <a:off x="7150894" y="585788"/>
            <a:ext cx="432300" cy="289200"/>
          </a:xfrm>
          <a:prstGeom prst="rect">
            <a:avLst/>
          </a:prstGeom>
          <a:solidFill>
            <a:srgbClr val="0F224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4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73" name="Google Shape;673;p44"/>
          <p:cNvSpPr txBox="1"/>
          <p:nvPr>
            <p:ph type="title"/>
          </p:nvPr>
        </p:nvSpPr>
        <p:spPr>
          <a:xfrm>
            <a:off x="1360375" y="1812823"/>
            <a:ext cx="6479400" cy="1237500"/>
          </a:xfrm>
          <a:prstGeom prst="rect">
            <a:avLst/>
          </a:prstGeom>
          <a:noFill/>
          <a:ln>
            <a:noFill/>
          </a:ln>
        </p:spPr>
        <p:txBody>
          <a:bodyPr anchorCtr="0" anchor="ctr" bIns="34275" lIns="68575" spcFirstLastPara="1" rIns="68575" wrap="square" tIns="34275">
            <a:normAutofit/>
          </a:bodyPr>
          <a:lstStyle/>
          <a:p>
            <a:pPr indent="0" lvl="0" marL="0" rtl="0" algn="ctr">
              <a:spcBef>
                <a:spcPts val="800"/>
              </a:spcBef>
              <a:spcAft>
                <a:spcPts val="0"/>
              </a:spcAft>
              <a:buNone/>
            </a:pPr>
            <a:r>
              <a:rPr b="1" lang="es" sz="4100">
                <a:solidFill>
                  <a:srgbClr val="0B5394"/>
                </a:solidFill>
              </a:rPr>
              <a:t>Introducción Framework y librerías para Backend</a:t>
            </a:r>
            <a:endParaRPr b="1" sz="4100">
              <a:solidFill>
                <a:srgbClr val="0B539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5"/>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9" name="Google Shape;679;p45"/>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Framework y Librerías para Backend</a:t>
            </a:r>
            <a:endParaRPr b="1" sz="1100">
              <a:solidFill>
                <a:schemeClr val="lt1"/>
              </a:solidFill>
            </a:endParaRPr>
          </a:p>
        </p:txBody>
      </p:sp>
      <p:pic>
        <p:nvPicPr>
          <p:cNvPr id="680" name="Google Shape;680;p45"/>
          <p:cNvPicPr preferRelativeResize="0"/>
          <p:nvPr/>
        </p:nvPicPr>
        <p:blipFill>
          <a:blip r:embed="rId3">
            <a:alphaModFix/>
          </a:blip>
          <a:stretch>
            <a:fillRect/>
          </a:stretch>
        </p:blipFill>
        <p:spPr>
          <a:xfrm>
            <a:off x="3848276" y="2068000"/>
            <a:ext cx="1447437" cy="785257"/>
          </a:xfrm>
          <a:prstGeom prst="rect">
            <a:avLst/>
          </a:prstGeom>
          <a:noFill/>
          <a:ln>
            <a:noFill/>
          </a:ln>
        </p:spPr>
      </p:pic>
      <p:sp>
        <p:nvSpPr>
          <p:cNvPr id="681" name="Google Shape;681;p45"/>
          <p:cNvSpPr txBox="1"/>
          <p:nvPr/>
        </p:nvSpPr>
        <p:spPr>
          <a:xfrm>
            <a:off x="4073250" y="2704688"/>
            <a:ext cx="997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rgbClr val="888CBD"/>
                </a:solidFill>
                <a:latin typeface="Calibri"/>
                <a:ea typeface="Calibri"/>
                <a:cs typeface="Calibri"/>
                <a:sym typeface="Calibri"/>
              </a:rPr>
              <a:t>PHP</a:t>
            </a:r>
            <a:endParaRPr b="1" sz="2200">
              <a:solidFill>
                <a:srgbClr val="888CBD"/>
              </a:solidFill>
              <a:latin typeface="Calibri"/>
              <a:ea typeface="Calibri"/>
              <a:cs typeface="Calibri"/>
              <a:sym typeface="Calibri"/>
            </a:endParaRPr>
          </a:p>
        </p:txBody>
      </p:sp>
      <p:pic>
        <p:nvPicPr>
          <p:cNvPr id="682" name="Google Shape;682;p45"/>
          <p:cNvPicPr preferRelativeResize="0"/>
          <p:nvPr/>
        </p:nvPicPr>
        <p:blipFill>
          <a:blip r:embed="rId4">
            <a:alphaModFix/>
          </a:blip>
          <a:stretch>
            <a:fillRect/>
          </a:stretch>
        </p:blipFill>
        <p:spPr>
          <a:xfrm>
            <a:off x="1019973" y="771875"/>
            <a:ext cx="900000" cy="900001"/>
          </a:xfrm>
          <a:prstGeom prst="rect">
            <a:avLst/>
          </a:prstGeom>
          <a:noFill/>
          <a:ln>
            <a:noFill/>
          </a:ln>
        </p:spPr>
      </p:pic>
      <p:pic>
        <p:nvPicPr>
          <p:cNvPr id="683" name="Google Shape;683;p45"/>
          <p:cNvPicPr preferRelativeResize="0"/>
          <p:nvPr/>
        </p:nvPicPr>
        <p:blipFill rotWithShape="1">
          <a:blip r:embed="rId5">
            <a:alphaModFix/>
          </a:blip>
          <a:srcRect b="32942" l="33701" r="34186" t="7530"/>
          <a:stretch/>
        </p:blipFill>
        <p:spPr>
          <a:xfrm>
            <a:off x="7366950" y="771863"/>
            <a:ext cx="900000" cy="900000"/>
          </a:xfrm>
          <a:prstGeom prst="rect">
            <a:avLst/>
          </a:prstGeom>
          <a:noFill/>
          <a:ln>
            <a:noFill/>
          </a:ln>
        </p:spPr>
      </p:pic>
      <p:pic>
        <p:nvPicPr>
          <p:cNvPr id="684" name="Google Shape;684;p45"/>
          <p:cNvPicPr preferRelativeResize="0"/>
          <p:nvPr/>
        </p:nvPicPr>
        <p:blipFill rotWithShape="1">
          <a:blip r:embed="rId6">
            <a:alphaModFix/>
          </a:blip>
          <a:srcRect b="14581" l="24750" r="24891" t="15819"/>
          <a:stretch/>
        </p:blipFill>
        <p:spPr>
          <a:xfrm>
            <a:off x="7366938" y="3700025"/>
            <a:ext cx="900000" cy="900000"/>
          </a:xfrm>
          <a:prstGeom prst="rect">
            <a:avLst/>
          </a:prstGeom>
          <a:noFill/>
          <a:ln>
            <a:noFill/>
          </a:ln>
        </p:spPr>
      </p:pic>
      <p:sp>
        <p:nvSpPr>
          <p:cNvPr id="685" name="Google Shape;685;p45"/>
          <p:cNvSpPr/>
          <p:nvPr/>
        </p:nvSpPr>
        <p:spPr>
          <a:xfrm>
            <a:off x="2952000" y="951750"/>
            <a:ext cx="3240000" cy="3240000"/>
          </a:xfrm>
          <a:prstGeom prst="arc">
            <a:avLst>
              <a:gd fmla="val 16457928" name="adj1"/>
              <a:gd fmla="val 21448317" name="adj2"/>
            </a:avLst>
          </a:prstGeom>
          <a:noFill/>
          <a:ln cap="flat" cmpd="sng" w="228600">
            <a:solidFill>
              <a:srgbClr val="FFB6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5"/>
          <p:cNvSpPr/>
          <p:nvPr/>
        </p:nvSpPr>
        <p:spPr>
          <a:xfrm>
            <a:off x="2952000" y="951750"/>
            <a:ext cx="3240000" cy="3240000"/>
          </a:xfrm>
          <a:prstGeom prst="arc">
            <a:avLst>
              <a:gd fmla="val 280840" name="adj1"/>
              <a:gd fmla="val 5161661" name="adj2"/>
            </a:avLst>
          </a:prstGeom>
          <a:noFill/>
          <a:ln cap="flat" cmpd="sng" w="228600">
            <a:solidFill>
              <a:srgbClr val="EDD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5"/>
          <p:cNvSpPr/>
          <p:nvPr/>
        </p:nvSpPr>
        <p:spPr>
          <a:xfrm>
            <a:off x="2952000" y="951750"/>
            <a:ext cx="3240000" cy="3240000"/>
          </a:xfrm>
          <a:prstGeom prst="arc">
            <a:avLst>
              <a:gd fmla="val 5646122" name="adj1"/>
              <a:gd fmla="val 10539051" name="adj2"/>
            </a:avLst>
          </a:prstGeom>
          <a:noFill/>
          <a:ln cap="flat" cmpd="sng" w="228600">
            <a:solidFill>
              <a:srgbClr val="AED0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5"/>
          <p:cNvSpPr/>
          <p:nvPr/>
        </p:nvSpPr>
        <p:spPr>
          <a:xfrm>
            <a:off x="2952000" y="951750"/>
            <a:ext cx="3240000" cy="3240000"/>
          </a:xfrm>
          <a:prstGeom prst="arc">
            <a:avLst>
              <a:gd fmla="val 10948048" name="adj1"/>
              <a:gd fmla="val 15838956" name="adj2"/>
            </a:avLst>
          </a:prstGeom>
          <a:noFill/>
          <a:ln cap="flat" cmpd="sng" w="228600">
            <a:solidFill>
              <a:srgbClr val="FD73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9" name="Google Shape;689;p45"/>
          <p:cNvPicPr preferRelativeResize="0"/>
          <p:nvPr/>
        </p:nvPicPr>
        <p:blipFill>
          <a:blip r:embed="rId7">
            <a:alphaModFix/>
          </a:blip>
          <a:stretch>
            <a:fillRect/>
          </a:stretch>
        </p:blipFill>
        <p:spPr>
          <a:xfrm>
            <a:off x="1019975" y="3700037"/>
            <a:ext cx="900000" cy="900000"/>
          </a:xfrm>
          <a:prstGeom prst="rect">
            <a:avLst/>
          </a:prstGeom>
          <a:noFill/>
          <a:ln>
            <a:noFill/>
          </a:ln>
        </p:spPr>
      </p:pic>
      <p:sp>
        <p:nvSpPr>
          <p:cNvPr id="690" name="Google Shape;690;p45"/>
          <p:cNvSpPr txBox="1"/>
          <p:nvPr/>
        </p:nvSpPr>
        <p:spPr>
          <a:xfrm>
            <a:off x="839975" y="1712150"/>
            <a:ext cx="1260000" cy="400200"/>
          </a:xfrm>
          <a:prstGeom prst="rect">
            <a:avLst/>
          </a:prstGeom>
          <a:solidFill>
            <a:srgbClr val="FD734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LARAVEL</a:t>
            </a:r>
            <a:endParaRPr b="1">
              <a:solidFill>
                <a:schemeClr val="lt1"/>
              </a:solidFill>
              <a:latin typeface="Calibri"/>
              <a:ea typeface="Calibri"/>
              <a:cs typeface="Calibri"/>
              <a:sym typeface="Calibri"/>
            </a:endParaRPr>
          </a:p>
        </p:txBody>
      </p:sp>
      <p:sp>
        <p:nvSpPr>
          <p:cNvPr id="691" name="Google Shape;691;p45"/>
          <p:cNvSpPr txBox="1"/>
          <p:nvPr/>
        </p:nvSpPr>
        <p:spPr>
          <a:xfrm>
            <a:off x="839975" y="3299825"/>
            <a:ext cx="1260000" cy="400200"/>
          </a:xfrm>
          <a:prstGeom prst="rect">
            <a:avLst/>
          </a:prstGeom>
          <a:solidFill>
            <a:srgbClr val="AED06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PHALCON</a:t>
            </a:r>
            <a:endParaRPr b="1">
              <a:solidFill>
                <a:schemeClr val="lt1"/>
              </a:solidFill>
              <a:latin typeface="Calibri"/>
              <a:ea typeface="Calibri"/>
              <a:cs typeface="Calibri"/>
              <a:sym typeface="Calibri"/>
            </a:endParaRPr>
          </a:p>
        </p:txBody>
      </p:sp>
      <p:sp>
        <p:nvSpPr>
          <p:cNvPr id="692" name="Google Shape;692;p45"/>
          <p:cNvSpPr txBox="1"/>
          <p:nvPr/>
        </p:nvSpPr>
        <p:spPr>
          <a:xfrm>
            <a:off x="7186950" y="1712150"/>
            <a:ext cx="1260000" cy="400200"/>
          </a:xfrm>
          <a:prstGeom prst="rect">
            <a:avLst/>
          </a:prstGeom>
          <a:solidFill>
            <a:srgbClr val="FBB65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SYMPHONY</a:t>
            </a:r>
            <a:endParaRPr b="1">
              <a:solidFill>
                <a:schemeClr val="lt1"/>
              </a:solidFill>
              <a:latin typeface="Calibri"/>
              <a:ea typeface="Calibri"/>
              <a:cs typeface="Calibri"/>
              <a:sym typeface="Calibri"/>
            </a:endParaRPr>
          </a:p>
        </p:txBody>
      </p:sp>
      <p:sp>
        <p:nvSpPr>
          <p:cNvPr id="693" name="Google Shape;693;p45"/>
          <p:cNvSpPr txBox="1"/>
          <p:nvPr/>
        </p:nvSpPr>
        <p:spPr>
          <a:xfrm>
            <a:off x="7186950" y="3299825"/>
            <a:ext cx="1260000" cy="400200"/>
          </a:xfrm>
          <a:prstGeom prst="rect">
            <a:avLst/>
          </a:prstGeom>
          <a:solidFill>
            <a:srgbClr val="EDD95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PURL</a:t>
            </a:r>
            <a:endParaRPr b="1">
              <a:solidFill>
                <a:schemeClr val="lt1"/>
              </a:solidFill>
              <a:latin typeface="Calibri"/>
              <a:ea typeface="Calibri"/>
              <a:cs typeface="Calibri"/>
              <a:sym typeface="Calibri"/>
            </a:endParaRPr>
          </a:p>
        </p:txBody>
      </p:sp>
      <p:cxnSp>
        <p:nvCxnSpPr>
          <p:cNvPr id="694" name="Google Shape;694;p45"/>
          <p:cNvCxnSpPr>
            <a:endCxn id="691" idx="3"/>
          </p:cNvCxnSpPr>
          <p:nvPr/>
        </p:nvCxnSpPr>
        <p:spPr>
          <a:xfrm rot="10800000">
            <a:off x="2099975" y="3499925"/>
            <a:ext cx="1253400" cy="299400"/>
          </a:xfrm>
          <a:prstGeom prst="straightConnector1">
            <a:avLst/>
          </a:prstGeom>
          <a:noFill/>
          <a:ln cap="flat" cmpd="sng" w="28575">
            <a:solidFill>
              <a:srgbClr val="AED068"/>
            </a:solidFill>
            <a:prstDash val="solid"/>
            <a:round/>
            <a:headEnd len="med" w="med" type="none"/>
            <a:tailEnd len="med" w="med" type="none"/>
          </a:ln>
        </p:spPr>
      </p:cxnSp>
      <p:cxnSp>
        <p:nvCxnSpPr>
          <p:cNvPr id="695" name="Google Shape;695;p45"/>
          <p:cNvCxnSpPr/>
          <p:nvPr/>
        </p:nvCxnSpPr>
        <p:spPr>
          <a:xfrm flipH="1">
            <a:off x="2100250" y="1443300"/>
            <a:ext cx="1161300" cy="454500"/>
          </a:xfrm>
          <a:prstGeom prst="straightConnector1">
            <a:avLst/>
          </a:prstGeom>
          <a:noFill/>
          <a:ln cap="flat" cmpd="sng" w="28575">
            <a:solidFill>
              <a:srgbClr val="F97344"/>
            </a:solidFill>
            <a:prstDash val="solid"/>
            <a:round/>
            <a:headEnd len="med" w="med" type="none"/>
            <a:tailEnd len="med" w="med" type="none"/>
          </a:ln>
        </p:spPr>
      </p:cxnSp>
      <p:cxnSp>
        <p:nvCxnSpPr>
          <p:cNvPr id="696" name="Google Shape;696;p45"/>
          <p:cNvCxnSpPr>
            <a:endCxn id="692" idx="1"/>
          </p:cNvCxnSpPr>
          <p:nvPr/>
        </p:nvCxnSpPr>
        <p:spPr>
          <a:xfrm>
            <a:off x="5822550" y="1414850"/>
            <a:ext cx="1364400" cy="497400"/>
          </a:xfrm>
          <a:prstGeom prst="straightConnector1">
            <a:avLst/>
          </a:prstGeom>
          <a:noFill/>
          <a:ln cap="flat" cmpd="sng" w="28575">
            <a:solidFill>
              <a:srgbClr val="FBB650"/>
            </a:solidFill>
            <a:prstDash val="solid"/>
            <a:round/>
            <a:headEnd len="med" w="med" type="none"/>
            <a:tailEnd len="med" w="med" type="none"/>
          </a:ln>
        </p:spPr>
      </p:cxnSp>
      <p:cxnSp>
        <p:nvCxnSpPr>
          <p:cNvPr id="697" name="Google Shape;697;p45"/>
          <p:cNvCxnSpPr>
            <a:endCxn id="693" idx="1"/>
          </p:cNvCxnSpPr>
          <p:nvPr/>
        </p:nvCxnSpPr>
        <p:spPr>
          <a:xfrm flipH="1" rot="10800000">
            <a:off x="5715750" y="3499925"/>
            <a:ext cx="1471200" cy="361500"/>
          </a:xfrm>
          <a:prstGeom prst="straightConnector1">
            <a:avLst/>
          </a:prstGeom>
          <a:noFill/>
          <a:ln cap="flat" cmpd="sng" w="28575">
            <a:solidFill>
              <a:srgbClr val="EDD95A"/>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6"/>
          <p:cNvSpPr/>
          <p:nvPr/>
        </p:nvSpPr>
        <p:spPr>
          <a:xfrm>
            <a:off x="2952000" y="951750"/>
            <a:ext cx="3240000" cy="3240000"/>
          </a:xfrm>
          <a:prstGeom prst="arc">
            <a:avLst>
              <a:gd fmla="val 280840" name="adj1"/>
              <a:gd fmla="val 5161661" name="adj2"/>
            </a:avLst>
          </a:prstGeom>
          <a:noFill/>
          <a:ln cap="flat" cmpd="sng" w="228600">
            <a:solidFill>
              <a:srgbClr val="EDD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6"/>
          <p:cNvSpPr/>
          <p:nvPr/>
        </p:nvSpPr>
        <p:spPr>
          <a:xfrm>
            <a:off x="2952000" y="951750"/>
            <a:ext cx="3240000" cy="3240000"/>
          </a:xfrm>
          <a:prstGeom prst="arc">
            <a:avLst>
              <a:gd fmla="val 16457928" name="adj1"/>
              <a:gd fmla="val 21448317" name="adj2"/>
            </a:avLst>
          </a:prstGeom>
          <a:noFill/>
          <a:ln cap="flat" cmpd="sng" w="228600">
            <a:solidFill>
              <a:srgbClr val="FFB6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5" name="Google Shape;705;p46"/>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Framework y Librerías para Backend</a:t>
            </a:r>
            <a:endParaRPr b="1" sz="1100">
              <a:solidFill>
                <a:schemeClr val="lt1"/>
              </a:solidFill>
            </a:endParaRPr>
          </a:p>
        </p:txBody>
      </p:sp>
      <p:sp>
        <p:nvSpPr>
          <p:cNvPr id="706" name="Google Shape;706;p46"/>
          <p:cNvSpPr/>
          <p:nvPr/>
        </p:nvSpPr>
        <p:spPr>
          <a:xfrm>
            <a:off x="2952000" y="951750"/>
            <a:ext cx="3240000" cy="3240000"/>
          </a:xfrm>
          <a:prstGeom prst="arc">
            <a:avLst>
              <a:gd fmla="val 5646122" name="adj1"/>
              <a:gd fmla="val 10539051" name="adj2"/>
            </a:avLst>
          </a:prstGeom>
          <a:noFill/>
          <a:ln cap="flat" cmpd="sng" w="228600">
            <a:solidFill>
              <a:srgbClr val="AED0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2952000" y="951750"/>
            <a:ext cx="3240000" cy="3240000"/>
          </a:xfrm>
          <a:prstGeom prst="arc">
            <a:avLst>
              <a:gd fmla="val 10948048" name="adj1"/>
              <a:gd fmla="val 15838956" name="adj2"/>
            </a:avLst>
          </a:prstGeom>
          <a:noFill/>
          <a:ln cap="flat" cmpd="sng" w="228600">
            <a:solidFill>
              <a:srgbClr val="FD73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txBox="1"/>
          <p:nvPr/>
        </p:nvSpPr>
        <p:spPr>
          <a:xfrm>
            <a:off x="839975" y="1712150"/>
            <a:ext cx="1260000" cy="400200"/>
          </a:xfrm>
          <a:prstGeom prst="rect">
            <a:avLst/>
          </a:prstGeom>
          <a:solidFill>
            <a:srgbClr val="FD734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SPRING</a:t>
            </a:r>
            <a:endParaRPr b="1">
              <a:solidFill>
                <a:schemeClr val="lt1"/>
              </a:solidFill>
              <a:latin typeface="Calibri"/>
              <a:ea typeface="Calibri"/>
              <a:cs typeface="Calibri"/>
              <a:sym typeface="Calibri"/>
            </a:endParaRPr>
          </a:p>
        </p:txBody>
      </p:sp>
      <p:sp>
        <p:nvSpPr>
          <p:cNvPr id="709" name="Google Shape;709;p46"/>
          <p:cNvSpPr txBox="1"/>
          <p:nvPr/>
        </p:nvSpPr>
        <p:spPr>
          <a:xfrm>
            <a:off x="839975" y="3299825"/>
            <a:ext cx="1260000" cy="400200"/>
          </a:xfrm>
          <a:prstGeom prst="rect">
            <a:avLst/>
          </a:prstGeom>
          <a:solidFill>
            <a:srgbClr val="AED06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PLAY</a:t>
            </a:r>
            <a:endParaRPr b="1">
              <a:solidFill>
                <a:schemeClr val="lt1"/>
              </a:solidFill>
              <a:latin typeface="Calibri"/>
              <a:ea typeface="Calibri"/>
              <a:cs typeface="Calibri"/>
              <a:sym typeface="Calibri"/>
            </a:endParaRPr>
          </a:p>
        </p:txBody>
      </p:sp>
      <p:sp>
        <p:nvSpPr>
          <p:cNvPr id="710" name="Google Shape;710;p46"/>
          <p:cNvSpPr txBox="1"/>
          <p:nvPr/>
        </p:nvSpPr>
        <p:spPr>
          <a:xfrm>
            <a:off x="7186950" y="1712150"/>
            <a:ext cx="1260000" cy="400200"/>
          </a:xfrm>
          <a:prstGeom prst="rect">
            <a:avLst/>
          </a:prstGeom>
          <a:solidFill>
            <a:srgbClr val="FBB65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STRUTS</a:t>
            </a:r>
            <a:endParaRPr b="1">
              <a:solidFill>
                <a:schemeClr val="lt1"/>
              </a:solidFill>
              <a:latin typeface="Calibri"/>
              <a:ea typeface="Calibri"/>
              <a:cs typeface="Calibri"/>
              <a:sym typeface="Calibri"/>
            </a:endParaRPr>
          </a:p>
        </p:txBody>
      </p:sp>
      <p:sp>
        <p:nvSpPr>
          <p:cNvPr id="711" name="Google Shape;711;p46"/>
          <p:cNvSpPr txBox="1"/>
          <p:nvPr/>
        </p:nvSpPr>
        <p:spPr>
          <a:xfrm>
            <a:off x="7186950" y="3299825"/>
            <a:ext cx="1260000" cy="400200"/>
          </a:xfrm>
          <a:prstGeom prst="rect">
            <a:avLst/>
          </a:prstGeom>
          <a:solidFill>
            <a:srgbClr val="EDD95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HIBERNATE</a:t>
            </a:r>
            <a:endParaRPr b="1">
              <a:solidFill>
                <a:schemeClr val="lt1"/>
              </a:solidFill>
              <a:latin typeface="Calibri"/>
              <a:ea typeface="Calibri"/>
              <a:cs typeface="Calibri"/>
              <a:sym typeface="Calibri"/>
            </a:endParaRPr>
          </a:p>
        </p:txBody>
      </p:sp>
      <p:cxnSp>
        <p:nvCxnSpPr>
          <p:cNvPr id="712" name="Google Shape;712;p46"/>
          <p:cNvCxnSpPr>
            <a:endCxn id="709" idx="3"/>
          </p:cNvCxnSpPr>
          <p:nvPr/>
        </p:nvCxnSpPr>
        <p:spPr>
          <a:xfrm rot="10800000">
            <a:off x="2099975" y="3499925"/>
            <a:ext cx="1253400" cy="299400"/>
          </a:xfrm>
          <a:prstGeom prst="straightConnector1">
            <a:avLst/>
          </a:prstGeom>
          <a:noFill/>
          <a:ln cap="flat" cmpd="sng" w="28575">
            <a:solidFill>
              <a:srgbClr val="AED068"/>
            </a:solidFill>
            <a:prstDash val="solid"/>
            <a:round/>
            <a:headEnd len="med" w="med" type="none"/>
            <a:tailEnd len="med" w="med" type="none"/>
          </a:ln>
        </p:spPr>
      </p:cxnSp>
      <p:cxnSp>
        <p:nvCxnSpPr>
          <p:cNvPr id="713" name="Google Shape;713;p46"/>
          <p:cNvCxnSpPr/>
          <p:nvPr/>
        </p:nvCxnSpPr>
        <p:spPr>
          <a:xfrm flipH="1">
            <a:off x="2100250" y="1443300"/>
            <a:ext cx="1161300" cy="454500"/>
          </a:xfrm>
          <a:prstGeom prst="straightConnector1">
            <a:avLst/>
          </a:prstGeom>
          <a:noFill/>
          <a:ln cap="flat" cmpd="sng" w="28575">
            <a:solidFill>
              <a:srgbClr val="F97344"/>
            </a:solidFill>
            <a:prstDash val="solid"/>
            <a:round/>
            <a:headEnd len="med" w="med" type="none"/>
            <a:tailEnd len="med" w="med" type="none"/>
          </a:ln>
        </p:spPr>
      </p:cxnSp>
      <p:cxnSp>
        <p:nvCxnSpPr>
          <p:cNvPr id="714" name="Google Shape;714;p46"/>
          <p:cNvCxnSpPr>
            <a:endCxn id="710" idx="1"/>
          </p:cNvCxnSpPr>
          <p:nvPr/>
        </p:nvCxnSpPr>
        <p:spPr>
          <a:xfrm>
            <a:off x="5822550" y="1414850"/>
            <a:ext cx="1364400" cy="497400"/>
          </a:xfrm>
          <a:prstGeom prst="straightConnector1">
            <a:avLst/>
          </a:prstGeom>
          <a:noFill/>
          <a:ln cap="flat" cmpd="sng" w="28575">
            <a:solidFill>
              <a:srgbClr val="FBB650"/>
            </a:solidFill>
            <a:prstDash val="solid"/>
            <a:round/>
            <a:headEnd len="med" w="med" type="none"/>
            <a:tailEnd len="med" w="med" type="none"/>
          </a:ln>
        </p:spPr>
      </p:cxnSp>
      <p:cxnSp>
        <p:nvCxnSpPr>
          <p:cNvPr id="715" name="Google Shape;715;p46"/>
          <p:cNvCxnSpPr>
            <a:endCxn id="711" idx="1"/>
          </p:cNvCxnSpPr>
          <p:nvPr/>
        </p:nvCxnSpPr>
        <p:spPr>
          <a:xfrm flipH="1" rot="10800000">
            <a:off x="5715750" y="3499925"/>
            <a:ext cx="1471200" cy="361500"/>
          </a:xfrm>
          <a:prstGeom prst="straightConnector1">
            <a:avLst/>
          </a:prstGeom>
          <a:noFill/>
          <a:ln cap="flat" cmpd="sng" w="28575">
            <a:solidFill>
              <a:srgbClr val="EDD95A"/>
            </a:solidFill>
            <a:prstDash val="solid"/>
            <a:round/>
            <a:headEnd len="med" w="med" type="none"/>
            <a:tailEnd len="med" w="med" type="none"/>
          </a:ln>
        </p:spPr>
      </p:cxnSp>
      <p:pic>
        <p:nvPicPr>
          <p:cNvPr id="716" name="Google Shape;716;p46"/>
          <p:cNvPicPr preferRelativeResize="0"/>
          <p:nvPr/>
        </p:nvPicPr>
        <p:blipFill rotWithShape="1">
          <a:blip r:embed="rId3">
            <a:alphaModFix/>
          </a:blip>
          <a:srcRect b="0" l="0" r="53273" t="0"/>
          <a:stretch/>
        </p:blipFill>
        <p:spPr>
          <a:xfrm>
            <a:off x="4159822" y="1712150"/>
            <a:ext cx="824350" cy="1099000"/>
          </a:xfrm>
          <a:prstGeom prst="rect">
            <a:avLst/>
          </a:prstGeom>
          <a:noFill/>
          <a:ln>
            <a:noFill/>
          </a:ln>
          <a:effectLst>
            <a:outerShdw blurRad="57150" rotWithShape="0" algn="bl" dir="5400000" dist="19050">
              <a:srgbClr val="000000">
                <a:alpha val="50000"/>
              </a:srgbClr>
            </a:outerShdw>
          </a:effectLst>
        </p:spPr>
      </p:pic>
      <p:sp>
        <p:nvSpPr>
          <p:cNvPr id="717" name="Google Shape;717;p46"/>
          <p:cNvSpPr txBox="1"/>
          <p:nvPr/>
        </p:nvSpPr>
        <p:spPr>
          <a:xfrm>
            <a:off x="4073250" y="2811150"/>
            <a:ext cx="997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rgbClr val="EC2125"/>
                </a:solidFill>
                <a:latin typeface="Calibri"/>
                <a:ea typeface="Calibri"/>
                <a:cs typeface="Calibri"/>
                <a:sym typeface="Calibri"/>
              </a:rPr>
              <a:t>JAVA</a:t>
            </a:r>
            <a:endParaRPr b="1" sz="2200">
              <a:solidFill>
                <a:srgbClr val="EC2125"/>
              </a:solidFill>
              <a:latin typeface="Calibri"/>
              <a:ea typeface="Calibri"/>
              <a:cs typeface="Calibri"/>
              <a:sym typeface="Calibri"/>
            </a:endParaRPr>
          </a:p>
        </p:txBody>
      </p:sp>
      <p:pic>
        <p:nvPicPr>
          <p:cNvPr id="718" name="Google Shape;718;p46"/>
          <p:cNvPicPr preferRelativeResize="0"/>
          <p:nvPr/>
        </p:nvPicPr>
        <p:blipFill rotWithShape="1">
          <a:blip r:embed="rId4">
            <a:alphaModFix/>
          </a:blip>
          <a:srcRect b="23227" l="3424" r="71247" t="27966"/>
          <a:stretch/>
        </p:blipFill>
        <p:spPr>
          <a:xfrm>
            <a:off x="1019975" y="771875"/>
            <a:ext cx="900001" cy="900000"/>
          </a:xfrm>
          <a:prstGeom prst="rect">
            <a:avLst/>
          </a:prstGeom>
          <a:noFill/>
          <a:ln>
            <a:noFill/>
          </a:ln>
        </p:spPr>
      </p:pic>
      <p:pic>
        <p:nvPicPr>
          <p:cNvPr id="719" name="Google Shape;719;p46"/>
          <p:cNvPicPr preferRelativeResize="0"/>
          <p:nvPr/>
        </p:nvPicPr>
        <p:blipFill>
          <a:blip r:embed="rId5">
            <a:alphaModFix/>
          </a:blip>
          <a:stretch>
            <a:fillRect/>
          </a:stretch>
        </p:blipFill>
        <p:spPr>
          <a:xfrm>
            <a:off x="7366950" y="771875"/>
            <a:ext cx="900000" cy="900000"/>
          </a:xfrm>
          <a:prstGeom prst="rect">
            <a:avLst/>
          </a:prstGeom>
          <a:noFill/>
          <a:ln>
            <a:noFill/>
          </a:ln>
        </p:spPr>
      </p:pic>
      <p:pic>
        <p:nvPicPr>
          <p:cNvPr id="720" name="Google Shape;720;p46"/>
          <p:cNvPicPr preferRelativeResize="0"/>
          <p:nvPr/>
        </p:nvPicPr>
        <p:blipFill>
          <a:blip r:embed="rId6">
            <a:alphaModFix/>
          </a:blip>
          <a:stretch>
            <a:fillRect/>
          </a:stretch>
        </p:blipFill>
        <p:spPr>
          <a:xfrm>
            <a:off x="7412100" y="3745175"/>
            <a:ext cx="900000" cy="900000"/>
          </a:xfrm>
          <a:prstGeom prst="rect">
            <a:avLst/>
          </a:prstGeom>
          <a:noFill/>
          <a:ln>
            <a:noFill/>
          </a:ln>
        </p:spPr>
      </p:pic>
      <p:pic>
        <p:nvPicPr>
          <p:cNvPr id="721" name="Google Shape;721;p46"/>
          <p:cNvPicPr preferRelativeResize="0"/>
          <p:nvPr/>
        </p:nvPicPr>
        <p:blipFill>
          <a:blip r:embed="rId7">
            <a:alphaModFix/>
          </a:blip>
          <a:stretch>
            <a:fillRect/>
          </a:stretch>
        </p:blipFill>
        <p:spPr>
          <a:xfrm>
            <a:off x="1202481" y="3799313"/>
            <a:ext cx="529411" cy="900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7"/>
          <p:cNvSpPr/>
          <p:nvPr/>
        </p:nvSpPr>
        <p:spPr>
          <a:xfrm>
            <a:off x="2952000" y="951750"/>
            <a:ext cx="3240000" cy="3240000"/>
          </a:xfrm>
          <a:prstGeom prst="arc">
            <a:avLst>
              <a:gd fmla="val 280840" name="adj1"/>
              <a:gd fmla="val 5161661" name="adj2"/>
            </a:avLst>
          </a:prstGeom>
          <a:noFill/>
          <a:ln cap="flat" cmpd="sng" w="228600">
            <a:solidFill>
              <a:srgbClr val="EDD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2952000" y="951750"/>
            <a:ext cx="3240000" cy="3240000"/>
          </a:xfrm>
          <a:prstGeom prst="arc">
            <a:avLst>
              <a:gd fmla="val 16457928" name="adj1"/>
              <a:gd fmla="val 21448317" name="adj2"/>
            </a:avLst>
          </a:prstGeom>
          <a:noFill/>
          <a:ln cap="flat" cmpd="sng" w="228600">
            <a:solidFill>
              <a:srgbClr val="FFB6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7"/>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9" name="Google Shape;729;p47"/>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Framework y Librerías para Backend</a:t>
            </a:r>
            <a:endParaRPr b="1" sz="1100">
              <a:solidFill>
                <a:schemeClr val="lt1"/>
              </a:solidFill>
            </a:endParaRPr>
          </a:p>
        </p:txBody>
      </p:sp>
      <p:sp>
        <p:nvSpPr>
          <p:cNvPr id="730" name="Google Shape;730;p47"/>
          <p:cNvSpPr/>
          <p:nvPr/>
        </p:nvSpPr>
        <p:spPr>
          <a:xfrm>
            <a:off x="2952000" y="951750"/>
            <a:ext cx="3240000" cy="3240000"/>
          </a:xfrm>
          <a:prstGeom prst="arc">
            <a:avLst>
              <a:gd fmla="val 5646122" name="adj1"/>
              <a:gd fmla="val 10539051" name="adj2"/>
            </a:avLst>
          </a:prstGeom>
          <a:noFill/>
          <a:ln cap="flat" cmpd="sng" w="228600">
            <a:solidFill>
              <a:srgbClr val="AED0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p:nvPr/>
        </p:nvSpPr>
        <p:spPr>
          <a:xfrm>
            <a:off x="2952000" y="951750"/>
            <a:ext cx="3240000" cy="3240000"/>
          </a:xfrm>
          <a:prstGeom prst="arc">
            <a:avLst>
              <a:gd fmla="val 10948048" name="adj1"/>
              <a:gd fmla="val 15838956" name="adj2"/>
            </a:avLst>
          </a:prstGeom>
          <a:noFill/>
          <a:ln cap="flat" cmpd="sng" w="228600">
            <a:solidFill>
              <a:srgbClr val="FD73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7"/>
          <p:cNvSpPr txBox="1"/>
          <p:nvPr/>
        </p:nvSpPr>
        <p:spPr>
          <a:xfrm>
            <a:off x="839975" y="1712150"/>
            <a:ext cx="1260000" cy="400200"/>
          </a:xfrm>
          <a:prstGeom prst="rect">
            <a:avLst/>
          </a:prstGeom>
          <a:solidFill>
            <a:srgbClr val="FD734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DJANGO</a:t>
            </a:r>
            <a:endParaRPr b="1">
              <a:solidFill>
                <a:schemeClr val="lt1"/>
              </a:solidFill>
              <a:latin typeface="Calibri"/>
              <a:ea typeface="Calibri"/>
              <a:cs typeface="Calibri"/>
              <a:sym typeface="Calibri"/>
            </a:endParaRPr>
          </a:p>
        </p:txBody>
      </p:sp>
      <p:sp>
        <p:nvSpPr>
          <p:cNvPr id="733" name="Google Shape;733;p47"/>
          <p:cNvSpPr txBox="1"/>
          <p:nvPr/>
        </p:nvSpPr>
        <p:spPr>
          <a:xfrm>
            <a:off x="839975" y="3299825"/>
            <a:ext cx="1260000" cy="400200"/>
          </a:xfrm>
          <a:prstGeom prst="rect">
            <a:avLst/>
          </a:prstGeom>
          <a:solidFill>
            <a:srgbClr val="AED06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FLASK</a:t>
            </a:r>
            <a:endParaRPr b="1">
              <a:solidFill>
                <a:schemeClr val="lt1"/>
              </a:solidFill>
              <a:latin typeface="Calibri"/>
              <a:ea typeface="Calibri"/>
              <a:cs typeface="Calibri"/>
              <a:sym typeface="Calibri"/>
            </a:endParaRPr>
          </a:p>
        </p:txBody>
      </p:sp>
      <p:sp>
        <p:nvSpPr>
          <p:cNvPr id="734" name="Google Shape;734;p47"/>
          <p:cNvSpPr txBox="1"/>
          <p:nvPr/>
        </p:nvSpPr>
        <p:spPr>
          <a:xfrm>
            <a:off x="7186950" y="1712150"/>
            <a:ext cx="1260000" cy="400200"/>
          </a:xfrm>
          <a:prstGeom prst="rect">
            <a:avLst/>
          </a:prstGeom>
          <a:solidFill>
            <a:srgbClr val="FBB65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ANACONDA</a:t>
            </a:r>
            <a:endParaRPr b="1">
              <a:solidFill>
                <a:schemeClr val="lt1"/>
              </a:solidFill>
              <a:latin typeface="Calibri"/>
              <a:ea typeface="Calibri"/>
              <a:cs typeface="Calibri"/>
              <a:sym typeface="Calibri"/>
            </a:endParaRPr>
          </a:p>
        </p:txBody>
      </p:sp>
      <p:sp>
        <p:nvSpPr>
          <p:cNvPr id="735" name="Google Shape;735;p47"/>
          <p:cNvSpPr txBox="1"/>
          <p:nvPr/>
        </p:nvSpPr>
        <p:spPr>
          <a:xfrm>
            <a:off x="7186950" y="3299825"/>
            <a:ext cx="1260000" cy="400200"/>
          </a:xfrm>
          <a:prstGeom prst="rect">
            <a:avLst/>
          </a:prstGeom>
          <a:solidFill>
            <a:srgbClr val="EDD95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GIOTTO</a:t>
            </a:r>
            <a:endParaRPr b="1">
              <a:solidFill>
                <a:schemeClr val="lt1"/>
              </a:solidFill>
              <a:latin typeface="Calibri"/>
              <a:ea typeface="Calibri"/>
              <a:cs typeface="Calibri"/>
              <a:sym typeface="Calibri"/>
            </a:endParaRPr>
          </a:p>
        </p:txBody>
      </p:sp>
      <p:cxnSp>
        <p:nvCxnSpPr>
          <p:cNvPr id="736" name="Google Shape;736;p47"/>
          <p:cNvCxnSpPr>
            <a:endCxn id="733" idx="3"/>
          </p:cNvCxnSpPr>
          <p:nvPr/>
        </p:nvCxnSpPr>
        <p:spPr>
          <a:xfrm rot="10800000">
            <a:off x="2099975" y="3499925"/>
            <a:ext cx="1253400" cy="299400"/>
          </a:xfrm>
          <a:prstGeom prst="straightConnector1">
            <a:avLst/>
          </a:prstGeom>
          <a:noFill/>
          <a:ln cap="flat" cmpd="sng" w="28575">
            <a:solidFill>
              <a:srgbClr val="AED068"/>
            </a:solidFill>
            <a:prstDash val="solid"/>
            <a:round/>
            <a:headEnd len="med" w="med" type="none"/>
            <a:tailEnd len="med" w="med" type="none"/>
          </a:ln>
        </p:spPr>
      </p:cxnSp>
      <p:cxnSp>
        <p:nvCxnSpPr>
          <p:cNvPr id="737" name="Google Shape;737;p47"/>
          <p:cNvCxnSpPr/>
          <p:nvPr/>
        </p:nvCxnSpPr>
        <p:spPr>
          <a:xfrm flipH="1">
            <a:off x="2100250" y="1443300"/>
            <a:ext cx="1161300" cy="454500"/>
          </a:xfrm>
          <a:prstGeom prst="straightConnector1">
            <a:avLst/>
          </a:prstGeom>
          <a:noFill/>
          <a:ln cap="flat" cmpd="sng" w="28575">
            <a:solidFill>
              <a:srgbClr val="F97344"/>
            </a:solidFill>
            <a:prstDash val="solid"/>
            <a:round/>
            <a:headEnd len="med" w="med" type="none"/>
            <a:tailEnd len="med" w="med" type="none"/>
          </a:ln>
        </p:spPr>
      </p:cxnSp>
      <p:cxnSp>
        <p:nvCxnSpPr>
          <p:cNvPr id="738" name="Google Shape;738;p47"/>
          <p:cNvCxnSpPr>
            <a:endCxn id="734" idx="1"/>
          </p:cNvCxnSpPr>
          <p:nvPr/>
        </p:nvCxnSpPr>
        <p:spPr>
          <a:xfrm>
            <a:off x="5822550" y="1414850"/>
            <a:ext cx="1364400" cy="497400"/>
          </a:xfrm>
          <a:prstGeom prst="straightConnector1">
            <a:avLst/>
          </a:prstGeom>
          <a:noFill/>
          <a:ln cap="flat" cmpd="sng" w="28575">
            <a:solidFill>
              <a:srgbClr val="FBB650"/>
            </a:solidFill>
            <a:prstDash val="solid"/>
            <a:round/>
            <a:headEnd len="med" w="med" type="none"/>
            <a:tailEnd len="med" w="med" type="none"/>
          </a:ln>
        </p:spPr>
      </p:cxnSp>
      <p:cxnSp>
        <p:nvCxnSpPr>
          <p:cNvPr id="739" name="Google Shape;739;p47"/>
          <p:cNvCxnSpPr>
            <a:endCxn id="735" idx="1"/>
          </p:cNvCxnSpPr>
          <p:nvPr/>
        </p:nvCxnSpPr>
        <p:spPr>
          <a:xfrm flipH="1" rot="10800000">
            <a:off x="5715750" y="3499925"/>
            <a:ext cx="1471200" cy="361500"/>
          </a:xfrm>
          <a:prstGeom prst="straightConnector1">
            <a:avLst/>
          </a:prstGeom>
          <a:noFill/>
          <a:ln cap="flat" cmpd="sng" w="28575">
            <a:solidFill>
              <a:srgbClr val="EDD95A"/>
            </a:solidFill>
            <a:prstDash val="solid"/>
            <a:round/>
            <a:headEnd len="med" w="med" type="none"/>
            <a:tailEnd len="med" w="med" type="none"/>
          </a:ln>
        </p:spPr>
      </p:cxnSp>
      <p:pic>
        <p:nvPicPr>
          <p:cNvPr id="740" name="Google Shape;740;p47"/>
          <p:cNvPicPr preferRelativeResize="0"/>
          <p:nvPr/>
        </p:nvPicPr>
        <p:blipFill>
          <a:blip r:embed="rId3">
            <a:alphaModFix/>
          </a:blip>
          <a:stretch>
            <a:fillRect/>
          </a:stretch>
        </p:blipFill>
        <p:spPr>
          <a:xfrm>
            <a:off x="4036625" y="1701013"/>
            <a:ext cx="1171156" cy="1276350"/>
          </a:xfrm>
          <a:prstGeom prst="rect">
            <a:avLst/>
          </a:prstGeom>
          <a:noFill/>
          <a:ln>
            <a:noFill/>
          </a:ln>
          <a:effectLst>
            <a:outerShdw blurRad="57150" rotWithShape="0" algn="bl" dir="5400000" dist="19050">
              <a:srgbClr val="000000">
                <a:alpha val="50000"/>
              </a:srgbClr>
            </a:outerShdw>
          </a:effectLst>
        </p:spPr>
      </p:pic>
      <p:sp>
        <p:nvSpPr>
          <p:cNvPr id="741" name="Google Shape;741;p47"/>
          <p:cNvSpPr txBox="1"/>
          <p:nvPr/>
        </p:nvSpPr>
        <p:spPr>
          <a:xfrm>
            <a:off x="3977400" y="2776625"/>
            <a:ext cx="1189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rgbClr val="5D9DD0"/>
                </a:solidFill>
                <a:latin typeface="Calibri"/>
                <a:ea typeface="Calibri"/>
                <a:cs typeface="Calibri"/>
                <a:sym typeface="Calibri"/>
              </a:rPr>
              <a:t>PYTHON</a:t>
            </a:r>
            <a:endParaRPr b="1" sz="2200">
              <a:solidFill>
                <a:srgbClr val="5D9DD0"/>
              </a:solidFill>
              <a:latin typeface="Calibri"/>
              <a:ea typeface="Calibri"/>
              <a:cs typeface="Calibri"/>
              <a:sym typeface="Calibri"/>
            </a:endParaRPr>
          </a:p>
        </p:txBody>
      </p:sp>
      <p:pic>
        <p:nvPicPr>
          <p:cNvPr id="742" name="Google Shape;742;p47"/>
          <p:cNvPicPr preferRelativeResize="0"/>
          <p:nvPr/>
        </p:nvPicPr>
        <p:blipFill>
          <a:blip r:embed="rId4">
            <a:alphaModFix/>
          </a:blip>
          <a:stretch>
            <a:fillRect/>
          </a:stretch>
        </p:blipFill>
        <p:spPr>
          <a:xfrm>
            <a:off x="747725" y="771876"/>
            <a:ext cx="1444500" cy="900000"/>
          </a:xfrm>
          <a:prstGeom prst="rect">
            <a:avLst/>
          </a:prstGeom>
          <a:noFill/>
          <a:ln>
            <a:noFill/>
          </a:ln>
        </p:spPr>
      </p:pic>
      <p:pic>
        <p:nvPicPr>
          <p:cNvPr id="743" name="Google Shape;743;p47"/>
          <p:cNvPicPr preferRelativeResize="0"/>
          <p:nvPr/>
        </p:nvPicPr>
        <p:blipFill>
          <a:blip r:embed="rId5">
            <a:alphaModFix/>
          </a:blip>
          <a:stretch>
            <a:fillRect/>
          </a:stretch>
        </p:blipFill>
        <p:spPr>
          <a:xfrm>
            <a:off x="1019963" y="3745163"/>
            <a:ext cx="900000" cy="900000"/>
          </a:xfrm>
          <a:prstGeom prst="rect">
            <a:avLst/>
          </a:prstGeom>
          <a:noFill/>
          <a:ln>
            <a:noFill/>
          </a:ln>
        </p:spPr>
      </p:pic>
      <p:pic>
        <p:nvPicPr>
          <p:cNvPr id="744" name="Google Shape;744;p47"/>
          <p:cNvPicPr preferRelativeResize="0"/>
          <p:nvPr/>
        </p:nvPicPr>
        <p:blipFill rotWithShape="1">
          <a:blip r:embed="rId6">
            <a:alphaModFix/>
          </a:blip>
          <a:srcRect b="37126" l="32772" r="33301" t="0"/>
          <a:stretch/>
        </p:blipFill>
        <p:spPr>
          <a:xfrm>
            <a:off x="7366950" y="673163"/>
            <a:ext cx="900000" cy="900000"/>
          </a:xfrm>
          <a:prstGeom prst="rect">
            <a:avLst/>
          </a:prstGeom>
          <a:noFill/>
          <a:ln>
            <a:noFill/>
          </a:ln>
        </p:spPr>
      </p:pic>
      <p:pic>
        <p:nvPicPr>
          <p:cNvPr id="745" name="Google Shape;745;p47"/>
          <p:cNvPicPr preferRelativeResize="0"/>
          <p:nvPr/>
        </p:nvPicPr>
        <p:blipFill>
          <a:blip r:embed="rId7">
            <a:alphaModFix/>
          </a:blip>
          <a:stretch>
            <a:fillRect/>
          </a:stretch>
        </p:blipFill>
        <p:spPr>
          <a:xfrm>
            <a:off x="7134750" y="3799325"/>
            <a:ext cx="1364400" cy="4764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48"/>
          <p:cNvSpPr/>
          <p:nvPr/>
        </p:nvSpPr>
        <p:spPr>
          <a:xfrm>
            <a:off x="2952000" y="951750"/>
            <a:ext cx="3240000" cy="3240000"/>
          </a:xfrm>
          <a:prstGeom prst="arc">
            <a:avLst>
              <a:gd fmla="val 280840" name="adj1"/>
              <a:gd fmla="val 5161661" name="adj2"/>
            </a:avLst>
          </a:prstGeom>
          <a:noFill/>
          <a:ln cap="flat" cmpd="sng" w="228600">
            <a:solidFill>
              <a:srgbClr val="EDD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2952000" y="951750"/>
            <a:ext cx="3240000" cy="3240000"/>
          </a:xfrm>
          <a:prstGeom prst="arc">
            <a:avLst>
              <a:gd fmla="val 16457928" name="adj1"/>
              <a:gd fmla="val 21448317" name="adj2"/>
            </a:avLst>
          </a:prstGeom>
          <a:noFill/>
          <a:ln cap="flat" cmpd="sng" w="228600">
            <a:solidFill>
              <a:srgbClr val="FFB6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3" name="Google Shape;753;p48"/>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Framework y Librerías para Backend</a:t>
            </a:r>
            <a:endParaRPr b="1" sz="1100">
              <a:solidFill>
                <a:schemeClr val="lt1"/>
              </a:solidFill>
            </a:endParaRPr>
          </a:p>
        </p:txBody>
      </p:sp>
      <p:sp>
        <p:nvSpPr>
          <p:cNvPr id="754" name="Google Shape;754;p48"/>
          <p:cNvSpPr/>
          <p:nvPr/>
        </p:nvSpPr>
        <p:spPr>
          <a:xfrm>
            <a:off x="2952000" y="951750"/>
            <a:ext cx="3240000" cy="3240000"/>
          </a:xfrm>
          <a:prstGeom prst="arc">
            <a:avLst>
              <a:gd fmla="val 5646122" name="adj1"/>
              <a:gd fmla="val 10539051" name="adj2"/>
            </a:avLst>
          </a:prstGeom>
          <a:noFill/>
          <a:ln cap="flat" cmpd="sng" w="228600">
            <a:solidFill>
              <a:srgbClr val="AED0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2952000" y="951750"/>
            <a:ext cx="3240000" cy="3240000"/>
          </a:xfrm>
          <a:prstGeom prst="arc">
            <a:avLst>
              <a:gd fmla="val 10948048" name="adj1"/>
              <a:gd fmla="val 15838956" name="adj2"/>
            </a:avLst>
          </a:prstGeom>
          <a:noFill/>
          <a:ln cap="flat" cmpd="sng" w="228600">
            <a:solidFill>
              <a:srgbClr val="FD73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txBox="1"/>
          <p:nvPr/>
        </p:nvSpPr>
        <p:spPr>
          <a:xfrm>
            <a:off x="839975" y="1712150"/>
            <a:ext cx="1260000" cy="400200"/>
          </a:xfrm>
          <a:prstGeom prst="rect">
            <a:avLst/>
          </a:prstGeom>
          <a:solidFill>
            <a:srgbClr val="FD734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NODE JS</a:t>
            </a:r>
            <a:endParaRPr b="1">
              <a:solidFill>
                <a:schemeClr val="lt1"/>
              </a:solidFill>
              <a:latin typeface="Calibri"/>
              <a:ea typeface="Calibri"/>
              <a:cs typeface="Calibri"/>
              <a:sym typeface="Calibri"/>
            </a:endParaRPr>
          </a:p>
        </p:txBody>
      </p:sp>
      <p:sp>
        <p:nvSpPr>
          <p:cNvPr id="757" name="Google Shape;757;p48"/>
          <p:cNvSpPr txBox="1"/>
          <p:nvPr/>
        </p:nvSpPr>
        <p:spPr>
          <a:xfrm>
            <a:off x="839975" y="3299825"/>
            <a:ext cx="1260000" cy="400200"/>
          </a:xfrm>
          <a:prstGeom prst="rect">
            <a:avLst/>
          </a:prstGeom>
          <a:solidFill>
            <a:srgbClr val="AED06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NUXT</a:t>
            </a:r>
            <a:endParaRPr b="1">
              <a:solidFill>
                <a:schemeClr val="lt1"/>
              </a:solidFill>
              <a:latin typeface="Calibri"/>
              <a:ea typeface="Calibri"/>
              <a:cs typeface="Calibri"/>
              <a:sym typeface="Calibri"/>
            </a:endParaRPr>
          </a:p>
        </p:txBody>
      </p:sp>
      <p:sp>
        <p:nvSpPr>
          <p:cNvPr id="758" name="Google Shape;758;p48"/>
          <p:cNvSpPr txBox="1"/>
          <p:nvPr/>
        </p:nvSpPr>
        <p:spPr>
          <a:xfrm>
            <a:off x="7186950" y="1712150"/>
            <a:ext cx="1260000" cy="400200"/>
          </a:xfrm>
          <a:prstGeom prst="rect">
            <a:avLst/>
          </a:prstGeom>
          <a:solidFill>
            <a:srgbClr val="FBB65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NEST</a:t>
            </a:r>
            <a:endParaRPr b="1">
              <a:solidFill>
                <a:schemeClr val="lt1"/>
              </a:solidFill>
              <a:latin typeface="Calibri"/>
              <a:ea typeface="Calibri"/>
              <a:cs typeface="Calibri"/>
              <a:sym typeface="Calibri"/>
            </a:endParaRPr>
          </a:p>
        </p:txBody>
      </p:sp>
      <p:sp>
        <p:nvSpPr>
          <p:cNvPr id="759" name="Google Shape;759;p48"/>
          <p:cNvSpPr txBox="1"/>
          <p:nvPr/>
        </p:nvSpPr>
        <p:spPr>
          <a:xfrm>
            <a:off x="7186950" y="3299825"/>
            <a:ext cx="1260000" cy="400200"/>
          </a:xfrm>
          <a:prstGeom prst="rect">
            <a:avLst/>
          </a:prstGeom>
          <a:solidFill>
            <a:srgbClr val="EDD95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KOA</a:t>
            </a:r>
            <a:endParaRPr b="1">
              <a:solidFill>
                <a:schemeClr val="lt1"/>
              </a:solidFill>
              <a:latin typeface="Calibri"/>
              <a:ea typeface="Calibri"/>
              <a:cs typeface="Calibri"/>
              <a:sym typeface="Calibri"/>
            </a:endParaRPr>
          </a:p>
        </p:txBody>
      </p:sp>
      <p:cxnSp>
        <p:nvCxnSpPr>
          <p:cNvPr id="760" name="Google Shape;760;p48"/>
          <p:cNvCxnSpPr>
            <a:endCxn id="757" idx="3"/>
          </p:cNvCxnSpPr>
          <p:nvPr/>
        </p:nvCxnSpPr>
        <p:spPr>
          <a:xfrm rot="10800000">
            <a:off x="2099975" y="3499925"/>
            <a:ext cx="1253400" cy="299400"/>
          </a:xfrm>
          <a:prstGeom prst="straightConnector1">
            <a:avLst/>
          </a:prstGeom>
          <a:noFill/>
          <a:ln cap="flat" cmpd="sng" w="28575">
            <a:solidFill>
              <a:srgbClr val="AED068"/>
            </a:solidFill>
            <a:prstDash val="solid"/>
            <a:round/>
            <a:headEnd len="med" w="med" type="none"/>
            <a:tailEnd len="med" w="med" type="none"/>
          </a:ln>
        </p:spPr>
      </p:cxnSp>
      <p:cxnSp>
        <p:nvCxnSpPr>
          <p:cNvPr id="761" name="Google Shape;761;p48"/>
          <p:cNvCxnSpPr/>
          <p:nvPr/>
        </p:nvCxnSpPr>
        <p:spPr>
          <a:xfrm flipH="1">
            <a:off x="2100250" y="1443300"/>
            <a:ext cx="1161300" cy="454500"/>
          </a:xfrm>
          <a:prstGeom prst="straightConnector1">
            <a:avLst/>
          </a:prstGeom>
          <a:noFill/>
          <a:ln cap="flat" cmpd="sng" w="28575">
            <a:solidFill>
              <a:srgbClr val="F97344"/>
            </a:solidFill>
            <a:prstDash val="solid"/>
            <a:round/>
            <a:headEnd len="med" w="med" type="none"/>
            <a:tailEnd len="med" w="med" type="none"/>
          </a:ln>
        </p:spPr>
      </p:cxnSp>
      <p:cxnSp>
        <p:nvCxnSpPr>
          <p:cNvPr id="762" name="Google Shape;762;p48"/>
          <p:cNvCxnSpPr>
            <a:endCxn id="758" idx="1"/>
          </p:cNvCxnSpPr>
          <p:nvPr/>
        </p:nvCxnSpPr>
        <p:spPr>
          <a:xfrm>
            <a:off x="5822550" y="1414850"/>
            <a:ext cx="1364400" cy="497400"/>
          </a:xfrm>
          <a:prstGeom prst="straightConnector1">
            <a:avLst/>
          </a:prstGeom>
          <a:noFill/>
          <a:ln cap="flat" cmpd="sng" w="28575">
            <a:solidFill>
              <a:srgbClr val="FBB650"/>
            </a:solidFill>
            <a:prstDash val="solid"/>
            <a:round/>
            <a:headEnd len="med" w="med" type="none"/>
            <a:tailEnd len="med" w="med" type="none"/>
          </a:ln>
        </p:spPr>
      </p:cxnSp>
      <p:cxnSp>
        <p:nvCxnSpPr>
          <p:cNvPr id="763" name="Google Shape;763;p48"/>
          <p:cNvCxnSpPr>
            <a:endCxn id="759" idx="1"/>
          </p:cNvCxnSpPr>
          <p:nvPr/>
        </p:nvCxnSpPr>
        <p:spPr>
          <a:xfrm flipH="1" rot="10800000">
            <a:off x="5715750" y="3499925"/>
            <a:ext cx="1471200" cy="361500"/>
          </a:xfrm>
          <a:prstGeom prst="straightConnector1">
            <a:avLst/>
          </a:prstGeom>
          <a:noFill/>
          <a:ln cap="flat" cmpd="sng" w="28575">
            <a:solidFill>
              <a:srgbClr val="EDD95A"/>
            </a:solidFill>
            <a:prstDash val="solid"/>
            <a:round/>
            <a:headEnd len="med" w="med" type="none"/>
            <a:tailEnd len="med" w="med" type="none"/>
          </a:ln>
        </p:spPr>
      </p:cxnSp>
      <p:sp>
        <p:nvSpPr>
          <p:cNvPr id="764" name="Google Shape;764;p48"/>
          <p:cNvSpPr txBox="1"/>
          <p:nvPr/>
        </p:nvSpPr>
        <p:spPr>
          <a:xfrm>
            <a:off x="3732875" y="3001475"/>
            <a:ext cx="1628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latin typeface="Calibri"/>
                <a:ea typeface="Calibri"/>
                <a:cs typeface="Calibri"/>
                <a:sym typeface="Calibri"/>
              </a:rPr>
              <a:t>JAVASCRIPT</a:t>
            </a:r>
            <a:endParaRPr b="1" sz="2200">
              <a:latin typeface="Calibri"/>
              <a:ea typeface="Calibri"/>
              <a:cs typeface="Calibri"/>
              <a:sym typeface="Calibri"/>
            </a:endParaRPr>
          </a:p>
        </p:txBody>
      </p:sp>
      <p:pic>
        <p:nvPicPr>
          <p:cNvPr id="765" name="Google Shape;765;p48"/>
          <p:cNvPicPr preferRelativeResize="0"/>
          <p:nvPr/>
        </p:nvPicPr>
        <p:blipFill>
          <a:blip r:embed="rId3">
            <a:alphaModFix/>
          </a:blip>
          <a:stretch>
            <a:fillRect/>
          </a:stretch>
        </p:blipFill>
        <p:spPr>
          <a:xfrm>
            <a:off x="3945295" y="1748070"/>
            <a:ext cx="1253400" cy="1253400"/>
          </a:xfrm>
          <a:prstGeom prst="rect">
            <a:avLst/>
          </a:prstGeom>
          <a:noFill/>
          <a:ln>
            <a:noFill/>
          </a:ln>
        </p:spPr>
      </p:pic>
      <p:pic>
        <p:nvPicPr>
          <p:cNvPr id="766" name="Google Shape;766;p48"/>
          <p:cNvPicPr preferRelativeResize="0"/>
          <p:nvPr/>
        </p:nvPicPr>
        <p:blipFill>
          <a:blip r:embed="rId4">
            <a:alphaModFix/>
          </a:blip>
          <a:stretch>
            <a:fillRect/>
          </a:stretch>
        </p:blipFill>
        <p:spPr>
          <a:xfrm>
            <a:off x="1019975" y="673163"/>
            <a:ext cx="900000" cy="900000"/>
          </a:xfrm>
          <a:prstGeom prst="rect">
            <a:avLst/>
          </a:prstGeom>
          <a:noFill/>
          <a:ln>
            <a:noFill/>
          </a:ln>
        </p:spPr>
      </p:pic>
      <p:pic>
        <p:nvPicPr>
          <p:cNvPr id="767" name="Google Shape;767;p48"/>
          <p:cNvPicPr preferRelativeResize="0"/>
          <p:nvPr/>
        </p:nvPicPr>
        <p:blipFill>
          <a:blip r:embed="rId5">
            <a:alphaModFix/>
          </a:blip>
          <a:stretch>
            <a:fillRect/>
          </a:stretch>
        </p:blipFill>
        <p:spPr>
          <a:xfrm>
            <a:off x="7291808" y="673163"/>
            <a:ext cx="900000" cy="900000"/>
          </a:xfrm>
          <a:prstGeom prst="rect">
            <a:avLst/>
          </a:prstGeom>
          <a:noFill/>
          <a:ln>
            <a:noFill/>
          </a:ln>
        </p:spPr>
      </p:pic>
      <p:pic>
        <p:nvPicPr>
          <p:cNvPr id="768" name="Google Shape;768;p48"/>
          <p:cNvPicPr preferRelativeResize="0"/>
          <p:nvPr/>
        </p:nvPicPr>
        <p:blipFill rotWithShape="1">
          <a:blip r:embed="rId6">
            <a:alphaModFix/>
          </a:blip>
          <a:srcRect b="33819" l="19031" r="15613" t="6386"/>
          <a:stretch/>
        </p:blipFill>
        <p:spPr>
          <a:xfrm>
            <a:off x="7326450" y="3758338"/>
            <a:ext cx="981000" cy="900000"/>
          </a:xfrm>
          <a:prstGeom prst="rect">
            <a:avLst/>
          </a:prstGeom>
          <a:noFill/>
          <a:ln>
            <a:noFill/>
          </a:ln>
        </p:spPr>
      </p:pic>
      <p:pic>
        <p:nvPicPr>
          <p:cNvPr id="769" name="Google Shape;769;p48"/>
          <p:cNvPicPr preferRelativeResize="0"/>
          <p:nvPr/>
        </p:nvPicPr>
        <p:blipFill>
          <a:blip r:embed="rId7">
            <a:alphaModFix/>
          </a:blip>
          <a:stretch>
            <a:fillRect/>
          </a:stretch>
        </p:blipFill>
        <p:spPr>
          <a:xfrm>
            <a:off x="1003776" y="3858263"/>
            <a:ext cx="932398" cy="7001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9"/>
          <p:cNvSpPr/>
          <p:nvPr/>
        </p:nvSpPr>
        <p:spPr>
          <a:xfrm>
            <a:off x="2952000" y="951750"/>
            <a:ext cx="3240000" cy="3240000"/>
          </a:xfrm>
          <a:prstGeom prst="arc">
            <a:avLst>
              <a:gd fmla="val 280840" name="adj1"/>
              <a:gd fmla="val 5161661" name="adj2"/>
            </a:avLst>
          </a:prstGeom>
          <a:noFill/>
          <a:ln cap="flat" cmpd="sng" w="228600">
            <a:solidFill>
              <a:srgbClr val="EDDA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9"/>
          <p:cNvSpPr/>
          <p:nvPr/>
        </p:nvSpPr>
        <p:spPr>
          <a:xfrm>
            <a:off x="2952000" y="951750"/>
            <a:ext cx="3240000" cy="3240000"/>
          </a:xfrm>
          <a:prstGeom prst="arc">
            <a:avLst>
              <a:gd fmla="val 16457928" name="adj1"/>
              <a:gd fmla="val 21448317" name="adj2"/>
            </a:avLst>
          </a:prstGeom>
          <a:noFill/>
          <a:ln cap="flat" cmpd="sng" w="228600">
            <a:solidFill>
              <a:srgbClr val="FFB6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9"/>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7" name="Google Shape;777;p49"/>
          <p:cNvSpPr txBox="1"/>
          <p:nvPr/>
        </p:nvSpPr>
        <p:spPr>
          <a:xfrm>
            <a:off x="0" y="49290"/>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Framework y Librerías para Backend</a:t>
            </a:r>
            <a:endParaRPr b="1" sz="1100">
              <a:solidFill>
                <a:schemeClr val="lt1"/>
              </a:solidFill>
            </a:endParaRPr>
          </a:p>
        </p:txBody>
      </p:sp>
      <p:sp>
        <p:nvSpPr>
          <p:cNvPr id="778" name="Google Shape;778;p49"/>
          <p:cNvSpPr/>
          <p:nvPr/>
        </p:nvSpPr>
        <p:spPr>
          <a:xfrm>
            <a:off x="2952000" y="951750"/>
            <a:ext cx="3240000" cy="3240000"/>
          </a:xfrm>
          <a:prstGeom prst="arc">
            <a:avLst>
              <a:gd fmla="val 5646122" name="adj1"/>
              <a:gd fmla="val 10539051" name="adj2"/>
            </a:avLst>
          </a:prstGeom>
          <a:noFill/>
          <a:ln cap="flat" cmpd="sng" w="228600">
            <a:solidFill>
              <a:srgbClr val="AED0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a:off x="2952000" y="951750"/>
            <a:ext cx="3240000" cy="3240000"/>
          </a:xfrm>
          <a:prstGeom prst="arc">
            <a:avLst>
              <a:gd fmla="val 10948048" name="adj1"/>
              <a:gd fmla="val 15838956" name="adj2"/>
            </a:avLst>
          </a:prstGeom>
          <a:noFill/>
          <a:ln cap="flat" cmpd="sng" w="228600">
            <a:solidFill>
              <a:srgbClr val="FD73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9"/>
          <p:cNvSpPr txBox="1"/>
          <p:nvPr/>
        </p:nvSpPr>
        <p:spPr>
          <a:xfrm>
            <a:off x="839975" y="1712150"/>
            <a:ext cx="1260000" cy="400200"/>
          </a:xfrm>
          <a:prstGeom prst="rect">
            <a:avLst/>
          </a:prstGeom>
          <a:solidFill>
            <a:srgbClr val="FD734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.NET</a:t>
            </a:r>
            <a:endParaRPr b="1">
              <a:solidFill>
                <a:schemeClr val="lt1"/>
              </a:solidFill>
              <a:latin typeface="Calibri"/>
              <a:ea typeface="Calibri"/>
              <a:cs typeface="Calibri"/>
              <a:sym typeface="Calibri"/>
            </a:endParaRPr>
          </a:p>
        </p:txBody>
      </p:sp>
      <p:sp>
        <p:nvSpPr>
          <p:cNvPr id="781" name="Google Shape;781;p49"/>
          <p:cNvSpPr txBox="1"/>
          <p:nvPr/>
        </p:nvSpPr>
        <p:spPr>
          <a:xfrm>
            <a:off x="839975" y="3299825"/>
            <a:ext cx="1260000" cy="400200"/>
          </a:xfrm>
          <a:prstGeom prst="rect">
            <a:avLst/>
          </a:prstGeom>
          <a:solidFill>
            <a:srgbClr val="AED06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ASP NET</a:t>
            </a:r>
            <a:endParaRPr b="1">
              <a:solidFill>
                <a:schemeClr val="lt1"/>
              </a:solidFill>
              <a:latin typeface="Calibri"/>
              <a:ea typeface="Calibri"/>
              <a:cs typeface="Calibri"/>
              <a:sym typeface="Calibri"/>
            </a:endParaRPr>
          </a:p>
        </p:txBody>
      </p:sp>
      <p:sp>
        <p:nvSpPr>
          <p:cNvPr id="782" name="Google Shape;782;p49"/>
          <p:cNvSpPr txBox="1"/>
          <p:nvPr/>
        </p:nvSpPr>
        <p:spPr>
          <a:xfrm>
            <a:off x="7186950" y="1712150"/>
            <a:ext cx="1260000" cy="400200"/>
          </a:xfrm>
          <a:prstGeom prst="rect">
            <a:avLst/>
          </a:prstGeom>
          <a:solidFill>
            <a:srgbClr val="FBB65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NET CORE</a:t>
            </a:r>
            <a:endParaRPr b="1">
              <a:solidFill>
                <a:schemeClr val="lt1"/>
              </a:solidFill>
              <a:latin typeface="Calibri"/>
              <a:ea typeface="Calibri"/>
              <a:cs typeface="Calibri"/>
              <a:sym typeface="Calibri"/>
            </a:endParaRPr>
          </a:p>
        </p:txBody>
      </p:sp>
      <p:sp>
        <p:nvSpPr>
          <p:cNvPr id="783" name="Google Shape;783;p49"/>
          <p:cNvSpPr txBox="1"/>
          <p:nvPr/>
        </p:nvSpPr>
        <p:spPr>
          <a:xfrm>
            <a:off x="7186950" y="3299825"/>
            <a:ext cx="1260000" cy="400200"/>
          </a:xfrm>
          <a:prstGeom prst="rect">
            <a:avLst/>
          </a:prstGeom>
          <a:solidFill>
            <a:srgbClr val="EDD95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UNITY</a:t>
            </a:r>
            <a:endParaRPr b="1">
              <a:solidFill>
                <a:schemeClr val="lt1"/>
              </a:solidFill>
              <a:latin typeface="Calibri"/>
              <a:ea typeface="Calibri"/>
              <a:cs typeface="Calibri"/>
              <a:sym typeface="Calibri"/>
            </a:endParaRPr>
          </a:p>
        </p:txBody>
      </p:sp>
      <p:cxnSp>
        <p:nvCxnSpPr>
          <p:cNvPr id="784" name="Google Shape;784;p49"/>
          <p:cNvCxnSpPr>
            <a:endCxn id="781" idx="3"/>
          </p:cNvCxnSpPr>
          <p:nvPr/>
        </p:nvCxnSpPr>
        <p:spPr>
          <a:xfrm rot="10800000">
            <a:off x="2099975" y="3499925"/>
            <a:ext cx="1253400" cy="299400"/>
          </a:xfrm>
          <a:prstGeom prst="straightConnector1">
            <a:avLst/>
          </a:prstGeom>
          <a:noFill/>
          <a:ln cap="flat" cmpd="sng" w="28575">
            <a:solidFill>
              <a:srgbClr val="AED068"/>
            </a:solidFill>
            <a:prstDash val="solid"/>
            <a:round/>
            <a:headEnd len="med" w="med" type="none"/>
            <a:tailEnd len="med" w="med" type="none"/>
          </a:ln>
        </p:spPr>
      </p:cxnSp>
      <p:cxnSp>
        <p:nvCxnSpPr>
          <p:cNvPr id="785" name="Google Shape;785;p49"/>
          <p:cNvCxnSpPr/>
          <p:nvPr/>
        </p:nvCxnSpPr>
        <p:spPr>
          <a:xfrm flipH="1">
            <a:off x="2100250" y="1443300"/>
            <a:ext cx="1161300" cy="454500"/>
          </a:xfrm>
          <a:prstGeom prst="straightConnector1">
            <a:avLst/>
          </a:prstGeom>
          <a:noFill/>
          <a:ln cap="flat" cmpd="sng" w="28575">
            <a:solidFill>
              <a:srgbClr val="F97344"/>
            </a:solidFill>
            <a:prstDash val="solid"/>
            <a:round/>
            <a:headEnd len="med" w="med" type="none"/>
            <a:tailEnd len="med" w="med" type="none"/>
          </a:ln>
        </p:spPr>
      </p:cxnSp>
      <p:cxnSp>
        <p:nvCxnSpPr>
          <p:cNvPr id="786" name="Google Shape;786;p49"/>
          <p:cNvCxnSpPr>
            <a:endCxn id="782" idx="1"/>
          </p:cNvCxnSpPr>
          <p:nvPr/>
        </p:nvCxnSpPr>
        <p:spPr>
          <a:xfrm>
            <a:off x="5822550" y="1414850"/>
            <a:ext cx="1364400" cy="497400"/>
          </a:xfrm>
          <a:prstGeom prst="straightConnector1">
            <a:avLst/>
          </a:prstGeom>
          <a:noFill/>
          <a:ln cap="flat" cmpd="sng" w="28575">
            <a:solidFill>
              <a:srgbClr val="FBB650"/>
            </a:solidFill>
            <a:prstDash val="solid"/>
            <a:round/>
            <a:headEnd len="med" w="med" type="none"/>
            <a:tailEnd len="med" w="med" type="none"/>
          </a:ln>
        </p:spPr>
      </p:cxnSp>
      <p:cxnSp>
        <p:nvCxnSpPr>
          <p:cNvPr id="787" name="Google Shape;787;p49"/>
          <p:cNvCxnSpPr>
            <a:endCxn id="783" idx="1"/>
          </p:cNvCxnSpPr>
          <p:nvPr/>
        </p:nvCxnSpPr>
        <p:spPr>
          <a:xfrm flipH="1" rot="10800000">
            <a:off x="5715750" y="3499925"/>
            <a:ext cx="1471200" cy="361500"/>
          </a:xfrm>
          <a:prstGeom prst="straightConnector1">
            <a:avLst/>
          </a:prstGeom>
          <a:noFill/>
          <a:ln cap="flat" cmpd="sng" w="28575">
            <a:solidFill>
              <a:srgbClr val="EDD95A"/>
            </a:solidFill>
            <a:prstDash val="solid"/>
            <a:round/>
            <a:headEnd len="med" w="med" type="none"/>
            <a:tailEnd len="med" w="med" type="none"/>
          </a:ln>
        </p:spPr>
      </p:cxnSp>
      <p:pic>
        <p:nvPicPr>
          <p:cNvPr id="788" name="Google Shape;788;p49"/>
          <p:cNvPicPr preferRelativeResize="0"/>
          <p:nvPr/>
        </p:nvPicPr>
        <p:blipFill rotWithShape="1">
          <a:blip r:embed="rId3">
            <a:alphaModFix/>
          </a:blip>
          <a:srcRect b="0" l="22680" r="22800" t="0"/>
          <a:stretch/>
        </p:blipFill>
        <p:spPr>
          <a:xfrm>
            <a:off x="3961813" y="1658450"/>
            <a:ext cx="1220369" cy="1343025"/>
          </a:xfrm>
          <a:prstGeom prst="rect">
            <a:avLst/>
          </a:prstGeom>
          <a:noFill/>
          <a:ln>
            <a:noFill/>
          </a:ln>
        </p:spPr>
      </p:pic>
      <p:sp>
        <p:nvSpPr>
          <p:cNvPr id="789" name="Google Shape;789;p49"/>
          <p:cNvSpPr txBox="1"/>
          <p:nvPr/>
        </p:nvSpPr>
        <p:spPr>
          <a:xfrm>
            <a:off x="3977402" y="2923650"/>
            <a:ext cx="1189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rgbClr val="B782B8"/>
                </a:solidFill>
                <a:latin typeface="Calibri"/>
                <a:ea typeface="Calibri"/>
                <a:cs typeface="Calibri"/>
                <a:sym typeface="Calibri"/>
              </a:rPr>
              <a:t>C #</a:t>
            </a:r>
            <a:endParaRPr b="1" sz="2200">
              <a:solidFill>
                <a:srgbClr val="B782B8"/>
              </a:solidFill>
              <a:latin typeface="Calibri"/>
              <a:ea typeface="Calibri"/>
              <a:cs typeface="Calibri"/>
              <a:sym typeface="Calibri"/>
            </a:endParaRPr>
          </a:p>
        </p:txBody>
      </p:sp>
      <p:pic>
        <p:nvPicPr>
          <p:cNvPr id="790" name="Google Shape;790;p49"/>
          <p:cNvPicPr preferRelativeResize="0"/>
          <p:nvPr/>
        </p:nvPicPr>
        <p:blipFill rotWithShape="1">
          <a:blip r:embed="rId4">
            <a:alphaModFix/>
          </a:blip>
          <a:srcRect b="35500" l="0" r="41704" t="29468"/>
          <a:stretch/>
        </p:blipFill>
        <p:spPr>
          <a:xfrm>
            <a:off x="1012775" y="1168450"/>
            <a:ext cx="914400" cy="404734"/>
          </a:xfrm>
          <a:prstGeom prst="rect">
            <a:avLst/>
          </a:prstGeom>
          <a:noFill/>
          <a:ln>
            <a:noFill/>
          </a:ln>
        </p:spPr>
      </p:pic>
      <p:pic>
        <p:nvPicPr>
          <p:cNvPr id="791" name="Google Shape;791;p49"/>
          <p:cNvPicPr preferRelativeResize="0"/>
          <p:nvPr/>
        </p:nvPicPr>
        <p:blipFill rotWithShape="1">
          <a:blip r:embed="rId4">
            <a:alphaModFix/>
          </a:blip>
          <a:srcRect b="35500" l="0" r="41704" t="29468"/>
          <a:stretch/>
        </p:blipFill>
        <p:spPr>
          <a:xfrm>
            <a:off x="1012775" y="3758350"/>
            <a:ext cx="914400" cy="404734"/>
          </a:xfrm>
          <a:prstGeom prst="rect">
            <a:avLst/>
          </a:prstGeom>
          <a:noFill/>
          <a:ln>
            <a:noFill/>
          </a:ln>
        </p:spPr>
      </p:pic>
      <p:pic>
        <p:nvPicPr>
          <p:cNvPr id="792" name="Google Shape;792;p49"/>
          <p:cNvPicPr preferRelativeResize="0"/>
          <p:nvPr/>
        </p:nvPicPr>
        <p:blipFill>
          <a:blip r:embed="rId5">
            <a:alphaModFix/>
          </a:blip>
          <a:stretch>
            <a:fillRect/>
          </a:stretch>
        </p:blipFill>
        <p:spPr>
          <a:xfrm>
            <a:off x="7388625" y="801801"/>
            <a:ext cx="856648" cy="856648"/>
          </a:xfrm>
          <a:prstGeom prst="rect">
            <a:avLst/>
          </a:prstGeom>
          <a:noFill/>
          <a:ln>
            <a:noFill/>
          </a:ln>
        </p:spPr>
      </p:pic>
      <p:pic>
        <p:nvPicPr>
          <p:cNvPr id="793" name="Google Shape;793;p49"/>
          <p:cNvPicPr preferRelativeResize="0"/>
          <p:nvPr/>
        </p:nvPicPr>
        <p:blipFill>
          <a:blip r:embed="rId6">
            <a:alphaModFix/>
          </a:blip>
          <a:stretch>
            <a:fillRect/>
          </a:stretch>
        </p:blipFill>
        <p:spPr>
          <a:xfrm>
            <a:off x="7388617" y="3799332"/>
            <a:ext cx="856651" cy="880292"/>
          </a:xfrm>
          <a:prstGeom prst="rect">
            <a:avLst/>
          </a:prstGeom>
          <a:noFill/>
          <a:ln>
            <a:noFill/>
          </a:ln>
        </p:spPr>
      </p:pic>
      <p:sp>
        <p:nvSpPr>
          <p:cNvPr id="794" name="Google Shape;794;p49">
            <a:hlinkClick r:id="rId7"/>
          </p:cNvPr>
          <p:cNvSpPr txBox="1"/>
          <p:nvPr/>
        </p:nvSpPr>
        <p:spPr>
          <a:xfrm>
            <a:off x="3650975" y="4588400"/>
            <a:ext cx="1791900" cy="400200"/>
          </a:xfrm>
          <a:prstGeom prst="rect">
            <a:avLst/>
          </a:prstGeom>
          <a:solidFill>
            <a:srgbClr val="5B9BD5"/>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VIDEO</a:t>
            </a:r>
            <a:endParaRPr b="1">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5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00" name="Google Shape;800;p50"/>
          <p:cNvSpPr txBox="1"/>
          <p:nvPr>
            <p:ph type="title"/>
          </p:nvPr>
        </p:nvSpPr>
        <p:spPr>
          <a:xfrm>
            <a:off x="1360375" y="1812823"/>
            <a:ext cx="6479400" cy="1237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800"/>
              </a:spcBef>
              <a:spcAft>
                <a:spcPts val="0"/>
              </a:spcAft>
              <a:buSzPts val="1400"/>
              <a:buNone/>
            </a:pPr>
            <a:r>
              <a:rPr b="1" lang="es" sz="4100">
                <a:solidFill>
                  <a:srgbClr val="0B5394"/>
                </a:solidFill>
              </a:rPr>
              <a:t>Introducción PYTHON</a:t>
            </a:r>
            <a:endParaRPr b="1" sz="4100">
              <a:solidFill>
                <a:srgbClr val="0B539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51"/>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06" name="Google Shape;806;p51"/>
          <p:cNvSpPr txBox="1"/>
          <p:nvPr>
            <p:ph type="title"/>
          </p:nvPr>
        </p:nvSpPr>
        <p:spPr>
          <a:xfrm>
            <a:off x="4314601" y="651900"/>
            <a:ext cx="48294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Concepto</a:t>
            </a:r>
            <a:endParaRPr sz="3000">
              <a:solidFill>
                <a:srgbClr val="7F7F7F"/>
              </a:solidFill>
            </a:endParaRPr>
          </a:p>
        </p:txBody>
      </p:sp>
      <p:sp>
        <p:nvSpPr>
          <p:cNvPr id="807" name="Google Shape;807;p51"/>
          <p:cNvSpPr txBox="1"/>
          <p:nvPr/>
        </p:nvSpPr>
        <p:spPr>
          <a:xfrm>
            <a:off x="4826906" y="1549313"/>
            <a:ext cx="3886800" cy="3290700"/>
          </a:xfrm>
          <a:prstGeom prst="rect">
            <a:avLst/>
          </a:prstGeom>
          <a:no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b="1" lang="es" sz="1100">
                <a:solidFill>
                  <a:srgbClr val="434343"/>
                </a:solidFill>
              </a:rPr>
              <a:t>Python</a:t>
            </a:r>
            <a:r>
              <a:rPr lang="es" sz="1100">
                <a:solidFill>
                  <a:srgbClr val="434343"/>
                </a:solidFill>
              </a:rPr>
              <a:t> es un lenguaje de programación de </a:t>
            </a:r>
            <a:r>
              <a:rPr b="1" lang="es" sz="1100">
                <a:solidFill>
                  <a:srgbClr val="434343"/>
                </a:solidFill>
              </a:rPr>
              <a:t>propósito general </a:t>
            </a:r>
            <a:r>
              <a:rPr lang="es" sz="1100">
                <a:solidFill>
                  <a:srgbClr val="434343"/>
                </a:solidFill>
              </a:rPr>
              <a:t>muy popular en la actualidad. Python es un lenguaje de programación de alto nivel cuya característica máxima es la</a:t>
            </a:r>
            <a:r>
              <a:rPr b="1" lang="es" sz="1100">
                <a:solidFill>
                  <a:srgbClr val="434343"/>
                </a:solidFill>
              </a:rPr>
              <a:t> legibilidad del código</a:t>
            </a:r>
            <a:r>
              <a:rPr lang="es" sz="1100">
                <a:solidFill>
                  <a:srgbClr val="434343"/>
                </a:solidFill>
              </a:rPr>
              <a:t>. Haciendo que este sea uno de los lenguajes más sencillos de aprender. </a:t>
            </a:r>
            <a:endParaRPr sz="1100">
              <a:solidFill>
                <a:srgbClr val="434343"/>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rgbClr val="434343"/>
              </a:solidFill>
            </a:endParaRPr>
          </a:p>
          <a:p>
            <a:pPr indent="0" lvl="0" marL="0" rtl="0" algn="just">
              <a:lnSpc>
                <a:spcPct val="115000"/>
              </a:lnSpc>
              <a:spcBef>
                <a:spcPts val="0"/>
              </a:spcBef>
              <a:spcAft>
                <a:spcPts val="0"/>
              </a:spcAft>
              <a:buClr>
                <a:schemeClr val="dk1"/>
              </a:buClr>
              <a:buSzPts val="1100"/>
              <a:buFont typeface="Arial"/>
              <a:buNone/>
            </a:pPr>
            <a:r>
              <a:rPr lang="es" sz="1100">
                <a:solidFill>
                  <a:srgbClr val="434343"/>
                </a:solidFill>
              </a:rPr>
              <a:t>Actualmente es muy usado para múltiples propósitos, los más importantes son:</a:t>
            </a:r>
            <a:endParaRPr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Ciencia de  datos</a:t>
            </a:r>
            <a:endParaRPr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Inteligencia artificial</a:t>
            </a:r>
            <a:endParaRPr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Analítica de datos</a:t>
            </a:r>
            <a:endParaRPr b="1"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Backend de Páginas Web</a:t>
            </a:r>
            <a:endParaRPr b="1"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Programas multipropósito</a:t>
            </a:r>
            <a:r>
              <a:rPr lang="es" sz="1100">
                <a:solidFill>
                  <a:srgbClr val="434343"/>
                </a:solidFill>
              </a:rPr>
              <a:t>.</a:t>
            </a:r>
            <a:endParaRPr sz="1100">
              <a:solidFill>
                <a:srgbClr val="434343"/>
              </a:solidFill>
            </a:endParaRPr>
          </a:p>
          <a:p>
            <a:pPr indent="0" lvl="0" marL="457200" rtl="0" algn="l">
              <a:lnSpc>
                <a:spcPct val="115000"/>
              </a:lnSpc>
              <a:spcBef>
                <a:spcPts val="0"/>
              </a:spcBef>
              <a:spcAft>
                <a:spcPts val="0"/>
              </a:spcAft>
              <a:buClr>
                <a:schemeClr val="dk1"/>
              </a:buClr>
              <a:buSzPts val="1100"/>
              <a:buFont typeface="Arial"/>
              <a:buNone/>
            </a:pPr>
            <a:r>
              <a:t/>
            </a:r>
            <a:endParaRPr sz="1100">
              <a:solidFill>
                <a:srgbClr val="434343"/>
              </a:solidFill>
            </a:endParaRPr>
          </a:p>
          <a:p>
            <a:pPr indent="0" lvl="0" marL="0" rtl="0" algn="l">
              <a:lnSpc>
                <a:spcPct val="115000"/>
              </a:lnSpc>
              <a:spcBef>
                <a:spcPts val="0"/>
              </a:spcBef>
              <a:spcAft>
                <a:spcPts val="0"/>
              </a:spcAft>
              <a:buNone/>
            </a:pPr>
            <a:r>
              <a:rPr lang="es" sz="1100">
                <a:solidFill>
                  <a:srgbClr val="434343"/>
                </a:solidFill>
              </a:rPr>
              <a:t>Python fue creado en los 90 por Guido Van Rossum y actualmente está en su versión 3 la cual es soportada por la comunidad y por Google.</a:t>
            </a:r>
            <a:endParaRPr sz="1100">
              <a:solidFill>
                <a:srgbClr val="434343"/>
              </a:solidFill>
            </a:endParaRPr>
          </a:p>
        </p:txBody>
      </p:sp>
      <p:sp>
        <p:nvSpPr>
          <p:cNvPr id="808" name="Google Shape;808;p51"/>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Python</a:t>
            </a:r>
            <a:endParaRPr b="1" i="0" sz="1100" u="none" cap="none" strike="noStrike">
              <a:solidFill>
                <a:schemeClr val="lt1"/>
              </a:solidFill>
              <a:latin typeface="Arial"/>
              <a:ea typeface="Arial"/>
              <a:cs typeface="Arial"/>
              <a:sym typeface="Arial"/>
            </a:endParaRPr>
          </a:p>
        </p:txBody>
      </p:sp>
      <p:cxnSp>
        <p:nvCxnSpPr>
          <p:cNvPr id="809" name="Google Shape;809;p51"/>
          <p:cNvCxnSpPr/>
          <p:nvPr/>
        </p:nvCxnSpPr>
        <p:spPr>
          <a:xfrm>
            <a:off x="4486051" y="1242750"/>
            <a:ext cx="0" cy="332400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3730"/>
              </a:srgbClr>
            </a:outerShdw>
          </a:effectLst>
        </p:spPr>
      </p:cxnSp>
      <p:pic>
        <p:nvPicPr>
          <p:cNvPr id="810" name="Google Shape;810;p51"/>
          <p:cNvPicPr preferRelativeResize="0"/>
          <p:nvPr/>
        </p:nvPicPr>
        <p:blipFill>
          <a:blip r:embed="rId3">
            <a:alphaModFix/>
          </a:blip>
          <a:stretch>
            <a:fillRect/>
          </a:stretch>
        </p:blipFill>
        <p:spPr>
          <a:xfrm>
            <a:off x="1545325" y="2086263"/>
            <a:ext cx="1171156" cy="1276350"/>
          </a:xfrm>
          <a:prstGeom prst="rect">
            <a:avLst/>
          </a:prstGeom>
          <a:noFill/>
          <a:ln>
            <a:noFill/>
          </a:ln>
          <a:effectLst>
            <a:outerShdw blurRad="57150" rotWithShape="0" algn="bl" dir="5400000" dist="19050">
              <a:srgbClr val="000000">
                <a:alpha val="50000"/>
              </a:srgbClr>
            </a:outerShdw>
          </a:effectLst>
        </p:spPr>
      </p:pic>
      <p:pic>
        <p:nvPicPr>
          <p:cNvPr id="811" name="Google Shape;811;p51"/>
          <p:cNvPicPr preferRelativeResize="0"/>
          <p:nvPr/>
        </p:nvPicPr>
        <p:blipFill rotWithShape="1">
          <a:blip r:embed="rId4">
            <a:alphaModFix/>
          </a:blip>
          <a:srcRect b="37126" l="32772" r="33301" t="0"/>
          <a:stretch/>
        </p:blipFill>
        <p:spPr>
          <a:xfrm>
            <a:off x="935150" y="1699225"/>
            <a:ext cx="610177" cy="610200"/>
          </a:xfrm>
          <a:prstGeom prst="rect">
            <a:avLst/>
          </a:prstGeom>
          <a:noFill/>
          <a:ln>
            <a:noFill/>
          </a:ln>
        </p:spPr>
      </p:pic>
      <p:pic>
        <p:nvPicPr>
          <p:cNvPr id="812" name="Google Shape;812;p51"/>
          <p:cNvPicPr preferRelativeResize="0"/>
          <p:nvPr/>
        </p:nvPicPr>
        <p:blipFill>
          <a:blip r:embed="rId5">
            <a:alphaModFix/>
          </a:blip>
          <a:stretch>
            <a:fillRect/>
          </a:stretch>
        </p:blipFill>
        <p:spPr>
          <a:xfrm>
            <a:off x="981675" y="2845500"/>
            <a:ext cx="517125" cy="517125"/>
          </a:xfrm>
          <a:prstGeom prst="rect">
            <a:avLst/>
          </a:prstGeom>
          <a:noFill/>
          <a:ln>
            <a:noFill/>
          </a:ln>
        </p:spPr>
      </p:pic>
      <p:pic>
        <p:nvPicPr>
          <p:cNvPr id="813" name="Google Shape;813;p51"/>
          <p:cNvPicPr preferRelativeResize="0"/>
          <p:nvPr/>
        </p:nvPicPr>
        <p:blipFill>
          <a:blip r:embed="rId6">
            <a:alphaModFix/>
          </a:blip>
          <a:stretch>
            <a:fillRect/>
          </a:stretch>
        </p:blipFill>
        <p:spPr>
          <a:xfrm>
            <a:off x="2403913" y="1799919"/>
            <a:ext cx="610175" cy="213069"/>
          </a:xfrm>
          <a:prstGeom prst="rect">
            <a:avLst/>
          </a:prstGeom>
          <a:noFill/>
          <a:ln>
            <a:noFill/>
          </a:ln>
        </p:spPr>
      </p:pic>
      <p:pic>
        <p:nvPicPr>
          <p:cNvPr id="814" name="Google Shape;814;p51"/>
          <p:cNvPicPr preferRelativeResize="0"/>
          <p:nvPr/>
        </p:nvPicPr>
        <p:blipFill>
          <a:blip r:embed="rId7">
            <a:alphaModFix/>
          </a:blip>
          <a:stretch>
            <a:fillRect/>
          </a:stretch>
        </p:blipFill>
        <p:spPr>
          <a:xfrm>
            <a:off x="2927625" y="2431800"/>
            <a:ext cx="663997" cy="413699"/>
          </a:xfrm>
          <a:prstGeom prst="rect">
            <a:avLst/>
          </a:prstGeom>
          <a:noFill/>
          <a:ln>
            <a:noFill/>
          </a:ln>
        </p:spPr>
      </p:pic>
      <p:pic>
        <p:nvPicPr>
          <p:cNvPr id="815" name="Google Shape;815;p51"/>
          <p:cNvPicPr preferRelativeResize="0"/>
          <p:nvPr/>
        </p:nvPicPr>
        <p:blipFill>
          <a:blip r:embed="rId8">
            <a:alphaModFix/>
          </a:blip>
          <a:stretch>
            <a:fillRect/>
          </a:stretch>
        </p:blipFill>
        <p:spPr>
          <a:xfrm>
            <a:off x="1731475" y="3435900"/>
            <a:ext cx="984999" cy="5171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2"/>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1" name="Google Shape;821;p52"/>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Python</a:t>
            </a:r>
            <a:endParaRPr b="1" i="0" sz="1100" u="none" cap="none" strike="noStrike">
              <a:solidFill>
                <a:schemeClr val="lt1"/>
              </a:solidFill>
              <a:latin typeface="Arial"/>
              <a:ea typeface="Arial"/>
              <a:cs typeface="Arial"/>
              <a:sym typeface="Arial"/>
            </a:endParaRPr>
          </a:p>
        </p:txBody>
      </p:sp>
      <p:sp>
        <p:nvSpPr>
          <p:cNvPr id="822" name="Google Shape;822;p52"/>
          <p:cNvSpPr txBox="1"/>
          <p:nvPr/>
        </p:nvSpPr>
        <p:spPr>
          <a:xfrm>
            <a:off x="824100" y="4534255"/>
            <a:ext cx="28437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Es </a:t>
            </a:r>
            <a:r>
              <a:rPr b="1" lang="es" sz="900">
                <a:solidFill>
                  <a:srgbClr val="434343"/>
                </a:solidFill>
              </a:rPr>
              <a:t>interpretado</a:t>
            </a:r>
            <a:r>
              <a:rPr lang="es" sz="900">
                <a:solidFill>
                  <a:srgbClr val="434343"/>
                </a:solidFill>
              </a:rPr>
              <a:t>: El código no se compila a lenguaje máquina.</a:t>
            </a:r>
            <a:endParaRPr sz="900"/>
          </a:p>
        </p:txBody>
      </p:sp>
      <p:pic>
        <p:nvPicPr>
          <p:cNvPr id="823" name="Google Shape;823;p52"/>
          <p:cNvPicPr preferRelativeResize="0"/>
          <p:nvPr/>
        </p:nvPicPr>
        <p:blipFill>
          <a:blip r:embed="rId3">
            <a:alphaModFix/>
          </a:blip>
          <a:stretch>
            <a:fillRect/>
          </a:stretch>
        </p:blipFill>
        <p:spPr>
          <a:xfrm>
            <a:off x="7209815" y="2145404"/>
            <a:ext cx="1110085" cy="1178096"/>
          </a:xfrm>
          <a:prstGeom prst="rect">
            <a:avLst/>
          </a:prstGeom>
          <a:noFill/>
          <a:ln>
            <a:noFill/>
          </a:ln>
          <a:effectLst>
            <a:outerShdw blurRad="57150" rotWithShape="0" algn="bl" dir="5400000" dist="19050">
              <a:srgbClr val="000000">
                <a:alpha val="50000"/>
              </a:srgbClr>
            </a:outerShdw>
          </a:effectLst>
        </p:spPr>
      </p:pic>
      <p:sp>
        <p:nvSpPr>
          <p:cNvPr id="824" name="Google Shape;824;p52"/>
          <p:cNvSpPr/>
          <p:nvPr/>
        </p:nvSpPr>
        <p:spPr>
          <a:xfrm rot="-7934765">
            <a:off x="5863668" y="3531719"/>
            <a:ext cx="1224545" cy="850524"/>
          </a:xfrm>
          <a:prstGeom prst="flowChartManualOperation">
            <a:avLst/>
          </a:prstGeom>
          <a:solidFill>
            <a:srgbClr val="FEDB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2"/>
          <p:cNvSpPr/>
          <p:nvPr/>
        </p:nvSpPr>
        <p:spPr>
          <a:xfrm rot="-6158109">
            <a:off x="5406080" y="2630632"/>
            <a:ext cx="1211648" cy="859331"/>
          </a:xfrm>
          <a:prstGeom prst="flowChartManualOperation">
            <a:avLst/>
          </a:prstGeom>
          <a:solidFill>
            <a:srgbClr val="FFD0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52"/>
          <p:cNvSpPr/>
          <p:nvPr/>
        </p:nvSpPr>
        <p:spPr>
          <a:xfrm rot="-4361831">
            <a:off x="5452278" y="1644246"/>
            <a:ext cx="1212926" cy="858467"/>
          </a:xfrm>
          <a:prstGeom prst="flowChartManualOperation">
            <a:avLst/>
          </a:prstGeom>
          <a:solidFill>
            <a:srgbClr val="226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52"/>
          <p:cNvSpPr/>
          <p:nvPr/>
        </p:nvSpPr>
        <p:spPr>
          <a:xfrm rot="-2579163">
            <a:off x="5978175" y="814415"/>
            <a:ext cx="1227248" cy="848654"/>
          </a:xfrm>
          <a:prstGeom prst="flowChartManualOperation">
            <a:avLst/>
          </a:prstGeom>
          <a:solidFill>
            <a:srgbClr val="4080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52"/>
          <p:cNvSpPr txBox="1"/>
          <p:nvPr/>
        </p:nvSpPr>
        <p:spPr>
          <a:xfrm rot="-1365059">
            <a:off x="6348437" y="3684100"/>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1</a:t>
            </a:r>
            <a:endParaRPr b="1" i="0" sz="2600" u="none" cap="none" strike="noStrike">
              <a:solidFill>
                <a:srgbClr val="FFFFFF"/>
              </a:solidFill>
              <a:latin typeface="Calibri"/>
              <a:ea typeface="Calibri"/>
              <a:cs typeface="Calibri"/>
              <a:sym typeface="Calibri"/>
            </a:endParaRPr>
          </a:p>
        </p:txBody>
      </p:sp>
      <p:sp>
        <p:nvSpPr>
          <p:cNvPr id="829" name="Google Shape;829;p52"/>
          <p:cNvSpPr txBox="1"/>
          <p:nvPr/>
        </p:nvSpPr>
        <p:spPr>
          <a:xfrm rot="-1365059">
            <a:off x="5884405" y="2787427"/>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2</a:t>
            </a:r>
            <a:endParaRPr b="1" i="0" sz="2600" u="none" cap="none" strike="noStrike">
              <a:solidFill>
                <a:srgbClr val="FFFFFF"/>
              </a:solidFill>
              <a:latin typeface="Calibri"/>
              <a:ea typeface="Calibri"/>
              <a:cs typeface="Calibri"/>
              <a:sym typeface="Calibri"/>
            </a:endParaRPr>
          </a:p>
        </p:txBody>
      </p:sp>
      <p:sp>
        <p:nvSpPr>
          <p:cNvPr id="830" name="Google Shape;830;p52"/>
          <p:cNvSpPr txBox="1"/>
          <p:nvPr/>
        </p:nvSpPr>
        <p:spPr>
          <a:xfrm rot="-1365059">
            <a:off x="5871606" y="1764731"/>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3</a:t>
            </a:r>
            <a:endParaRPr b="1" i="0" sz="2600" u="none" cap="none" strike="noStrike">
              <a:solidFill>
                <a:srgbClr val="FFFFFF"/>
              </a:solidFill>
              <a:latin typeface="Calibri"/>
              <a:ea typeface="Calibri"/>
              <a:cs typeface="Calibri"/>
              <a:sym typeface="Calibri"/>
            </a:endParaRPr>
          </a:p>
        </p:txBody>
      </p:sp>
      <p:sp>
        <p:nvSpPr>
          <p:cNvPr id="831" name="Google Shape;831;p52"/>
          <p:cNvSpPr txBox="1"/>
          <p:nvPr/>
        </p:nvSpPr>
        <p:spPr>
          <a:xfrm rot="-1365059">
            <a:off x="6430104" y="980225"/>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4</a:t>
            </a:r>
            <a:endParaRPr b="1" i="0" sz="2600" u="none" cap="none" strike="noStrike">
              <a:solidFill>
                <a:srgbClr val="FFFFFF"/>
              </a:solidFill>
              <a:latin typeface="Calibri"/>
              <a:ea typeface="Calibri"/>
              <a:cs typeface="Calibri"/>
              <a:sym typeface="Calibri"/>
            </a:endParaRPr>
          </a:p>
        </p:txBody>
      </p:sp>
      <p:sp>
        <p:nvSpPr>
          <p:cNvPr id="832" name="Google Shape;832;p52"/>
          <p:cNvSpPr/>
          <p:nvPr/>
        </p:nvSpPr>
        <p:spPr>
          <a:xfrm>
            <a:off x="5592658" y="4142002"/>
            <a:ext cx="409500" cy="398700"/>
          </a:xfrm>
          <a:prstGeom prst="ellipse">
            <a:avLst/>
          </a:prstGeom>
          <a:solidFill>
            <a:srgbClr val="FEDB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2"/>
          <p:cNvSpPr/>
          <p:nvPr/>
        </p:nvSpPr>
        <p:spPr>
          <a:xfrm>
            <a:off x="5054715" y="3004369"/>
            <a:ext cx="409500" cy="398700"/>
          </a:xfrm>
          <a:prstGeom prst="ellipse">
            <a:avLst/>
          </a:prstGeom>
          <a:solidFill>
            <a:srgbClr val="FFD0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52"/>
          <p:cNvSpPr/>
          <p:nvPr/>
        </p:nvSpPr>
        <p:spPr>
          <a:xfrm>
            <a:off x="5054668" y="1750013"/>
            <a:ext cx="409500" cy="398700"/>
          </a:xfrm>
          <a:prstGeom prst="ellipse">
            <a:avLst/>
          </a:prstGeom>
          <a:solidFill>
            <a:srgbClr val="226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52"/>
          <p:cNvSpPr/>
          <p:nvPr/>
        </p:nvSpPr>
        <p:spPr>
          <a:xfrm>
            <a:off x="5794256" y="605260"/>
            <a:ext cx="409500" cy="398700"/>
          </a:xfrm>
          <a:prstGeom prst="ellipse">
            <a:avLst/>
          </a:prstGeom>
          <a:solidFill>
            <a:srgbClr val="4080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52"/>
          <p:cNvSpPr txBox="1"/>
          <p:nvPr/>
        </p:nvSpPr>
        <p:spPr>
          <a:xfrm>
            <a:off x="1392812" y="588633"/>
            <a:ext cx="1706100" cy="432000"/>
          </a:xfrm>
          <a:prstGeom prst="rect">
            <a:avLst/>
          </a:prstGeom>
          <a:solidFill>
            <a:srgbClr val="408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MULTIPARADIGMA</a:t>
            </a:r>
            <a:endParaRPr b="1">
              <a:solidFill>
                <a:schemeClr val="lt1"/>
              </a:solidFill>
              <a:latin typeface="Calibri"/>
              <a:ea typeface="Calibri"/>
              <a:cs typeface="Calibri"/>
              <a:sym typeface="Calibri"/>
            </a:endParaRPr>
          </a:p>
        </p:txBody>
      </p:sp>
      <p:sp>
        <p:nvSpPr>
          <p:cNvPr id="837" name="Google Shape;837;p52"/>
          <p:cNvSpPr txBox="1"/>
          <p:nvPr/>
        </p:nvSpPr>
        <p:spPr>
          <a:xfrm>
            <a:off x="824100" y="1042771"/>
            <a:ext cx="28437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Soporta la programación </a:t>
            </a:r>
            <a:r>
              <a:rPr b="1" lang="es" sz="900">
                <a:solidFill>
                  <a:srgbClr val="434343"/>
                </a:solidFill>
              </a:rPr>
              <a:t>imperativa</a:t>
            </a:r>
            <a:r>
              <a:rPr lang="es" sz="900">
                <a:solidFill>
                  <a:srgbClr val="434343"/>
                </a:solidFill>
              </a:rPr>
              <a:t>, programación </a:t>
            </a:r>
            <a:r>
              <a:rPr b="1" lang="es" sz="900">
                <a:solidFill>
                  <a:srgbClr val="434343"/>
                </a:solidFill>
              </a:rPr>
              <a:t>orientada a objetos</a:t>
            </a:r>
            <a:r>
              <a:rPr lang="es" sz="900">
                <a:solidFill>
                  <a:srgbClr val="434343"/>
                </a:solidFill>
              </a:rPr>
              <a:t> y </a:t>
            </a:r>
            <a:r>
              <a:rPr b="1" lang="es" sz="900">
                <a:solidFill>
                  <a:srgbClr val="434343"/>
                </a:solidFill>
              </a:rPr>
              <a:t>funcional</a:t>
            </a:r>
            <a:endParaRPr sz="900">
              <a:solidFill>
                <a:srgbClr val="434343"/>
              </a:solidFill>
            </a:endParaRPr>
          </a:p>
        </p:txBody>
      </p:sp>
      <p:cxnSp>
        <p:nvCxnSpPr>
          <p:cNvPr id="838" name="Google Shape;838;p52"/>
          <p:cNvCxnSpPr>
            <a:stCxn id="836" idx="3"/>
            <a:endCxn id="835" idx="2"/>
          </p:cNvCxnSpPr>
          <p:nvPr/>
        </p:nvCxnSpPr>
        <p:spPr>
          <a:xfrm>
            <a:off x="3098912" y="804633"/>
            <a:ext cx="2695200" cy="0"/>
          </a:xfrm>
          <a:prstGeom prst="straightConnector1">
            <a:avLst/>
          </a:prstGeom>
          <a:noFill/>
          <a:ln cap="flat" cmpd="sng" w="19050">
            <a:solidFill>
              <a:srgbClr val="4080B1"/>
            </a:solidFill>
            <a:prstDash val="solid"/>
            <a:round/>
            <a:headEnd len="med" w="med" type="none"/>
            <a:tailEnd len="med" w="med" type="none"/>
          </a:ln>
        </p:spPr>
      </p:cxnSp>
      <p:sp>
        <p:nvSpPr>
          <p:cNvPr id="839" name="Google Shape;839;p52"/>
          <p:cNvSpPr txBox="1"/>
          <p:nvPr/>
        </p:nvSpPr>
        <p:spPr>
          <a:xfrm>
            <a:off x="1392812" y="1733344"/>
            <a:ext cx="1706100" cy="432000"/>
          </a:xfrm>
          <a:prstGeom prst="rect">
            <a:avLst/>
          </a:prstGeom>
          <a:solidFill>
            <a:srgbClr val="2163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MULTIPLATAFORMA</a:t>
            </a:r>
            <a:endParaRPr b="1">
              <a:solidFill>
                <a:schemeClr val="lt1"/>
              </a:solidFill>
              <a:latin typeface="Calibri"/>
              <a:ea typeface="Calibri"/>
              <a:cs typeface="Calibri"/>
              <a:sym typeface="Calibri"/>
            </a:endParaRPr>
          </a:p>
        </p:txBody>
      </p:sp>
      <p:sp>
        <p:nvSpPr>
          <p:cNvPr id="840" name="Google Shape;840;p52"/>
          <p:cNvSpPr txBox="1"/>
          <p:nvPr/>
        </p:nvSpPr>
        <p:spPr>
          <a:xfrm>
            <a:off x="824100" y="2165329"/>
            <a:ext cx="2843700" cy="64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Es </a:t>
            </a:r>
            <a:r>
              <a:rPr b="1" lang="es" sz="900">
                <a:solidFill>
                  <a:srgbClr val="434343"/>
                </a:solidFill>
              </a:rPr>
              <a:t>multiplataforma</a:t>
            </a:r>
            <a:r>
              <a:rPr lang="es" sz="900">
                <a:solidFill>
                  <a:srgbClr val="434343"/>
                </a:solidFill>
              </a:rPr>
              <a:t>: Se puede encontrar un intérprete de Python para los principales sistemas operativos: Windows, Linux y Mac OS.</a:t>
            </a:r>
            <a:endParaRPr sz="900"/>
          </a:p>
        </p:txBody>
      </p:sp>
      <p:cxnSp>
        <p:nvCxnSpPr>
          <p:cNvPr id="841" name="Google Shape;841;p52"/>
          <p:cNvCxnSpPr>
            <a:stCxn id="839" idx="3"/>
            <a:endCxn id="834" idx="2"/>
          </p:cNvCxnSpPr>
          <p:nvPr/>
        </p:nvCxnSpPr>
        <p:spPr>
          <a:xfrm>
            <a:off x="3098912" y="1949344"/>
            <a:ext cx="1955700" cy="0"/>
          </a:xfrm>
          <a:prstGeom prst="straightConnector1">
            <a:avLst/>
          </a:prstGeom>
          <a:noFill/>
          <a:ln cap="flat" cmpd="sng" w="19050">
            <a:solidFill>
              <a:srgbClr val="4080B1"/>
            </a:solidFill>
            <a:prstDash val="solid"/>
            <a:round/>
            <a:headEnd len="med" w="med" type="none"/>
            <a:tailEnd len="med" w="med" type="none"/>
          </a:ln>
        </p:spPr>
      </p:cxnSp>
      <p:sp>
        <p:nvSpPr>
          <p:cNvPr id="842" name="Google Shape;842;p52"/>
          <p:cNvSpPr txBox="1"/>
          <p:nvPr/>
        </p:nvSpPr>
        <p:spPr>
          <a:xfrm>
            <a:off x="1392812" y="2987701"/>
            <a:ext cx="1706100" cy="432000"/>
          </a:xfrm>
          <a:prstGeom prst="rect">
            <a:avLst/>
          </a:prstGeom>
          <a:solidFill>
            <a:srgbClr val="FFD0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DINÁMICO</a:t>
            </a:r>
            <a:endParaRPr b="1">
              <a:solidFill>
                <a:schemeClr val="lt1"/>
              </a:solidFill>
              <a:latin typeface="Calibri"/>
              <a:ea typeface="Calibri"/>
              <a:cs typeface="Calibri"/>
              <a:sym typeface="Calibri"/>
            </a:endParaRPr>
          </a:p>
        </p:txBody>
      </p:sp>
      <p:sp>
        <p:nvSpPr>
          <p:cNvPr id="843" name="Google Shape;843;p52"/>
          <p:cNvSpPr txBox="1"/>
          <p:nvPr/>
        </p:nvSpPr>
        <p:spPr>
          <a:xfrm>
            <a:off x="824100" y="3419686"/>
            <a:ext cx="28437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Es </a:t>
            </a:r>
            <a:r>
              <a:rPr b="1" lang="es" sz="900">
                <a:solidFill>
                  <a:srgbClr val="434343"/>
                </a:solidFill>
              </a:rPr>
              <a:t>dinámicamente</a:t>
            </a:r>
            <a:r>
              <a:rPr lang="es" sz="900">
                <a:solidFill>
                  <a:srgbClr val="434343"/>
                </a:solidFill>
              </a:rPr>
              <a:t> tipado: Es decir, el tipo de las variables se decide en </a:t>
            </a:r>
            <a:r>
              <a:rPr b="1" lang="es" sz="900">
                <a:solidFill>
                  <a:srgbClr val="434343"/>
                </a:solidFill>
              </a:rPr>
              <a:t>tiempo de ejecución</a:t>
            </a:r>
            <a:r>
              <a:rPr lang="es" sz="900">
                <a:solidFill>
                  <a:srgbClr val="434343"/>
                </a:solidFill>
              </a:rPr>
              <a:t>.</a:t>
            </a:r>
            <a:endParaRPr sz="900"/>
          </a:p>
        </p:txBody>
      </p:sp>
      <p:cxnSp>
        <p:nvCxnSpPr>
          <p:cNvPr id="844" name="Google Shape;844;p52"/>
          <p:cNvCxnSpPr>
            <a:stCxn id="842" idx="3"/>
            <a:endCxn id="833" idx="2"/>
          </p:cNvCxnSpPr>
          <p:nvPr/>
        </p:nvCxnSpPr>
        <p:spPr>
          <a:xfrm>
            <a:off x="3098912" y="3203701"/>
            <a:ext cx="1955700" cy="0"/>
          </a:xfrm>
          <a:prstGeom prst="straightConnector1">
            <a:avLst/>
          </a:prstGeom>
          <a:noFill/>
          <a:ln cap="flat" cmpd="sng" w="19050">
            <a:solidFill>
              <a:srgbClr val="FFD012"/>
            </a:solidFill>
            <a:prstDash val="solid"/>
            <a:round/>
            <a:headEnd len="med" w="med" type="none"/>
            <a:tailEnd len="med" w="med" type="none"/>
          </a:ln>
        </p:spPr>
      </p:cxnSp>
      <p:sp>
        <p:nvSpPr>
          <p:cNvPr id="845" name="Google Shape;845;p52"/>
          <p:cNvSpPr txBox="1"/>
          <p:nvPr/>
        </p:nvSpPr>
        <p:spPr>
          <a:xfrm>
            <a:off x="1392812" y="4125323"/>
            <a:ext cx="1706100" cy="432000"/>
          </a:xfrm>
          <a:prstGeom prst="rect">
            <a:avLst/>
          </a:prstGeom>
          <a:solidFill>
            <a:srgbClr val="FEDB4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INTERPRETADO</a:t>
            </a:r>
            <a:endParaRPr b="1">
              <a:solidFill>
                <a:schemeClr val="lt1"/>
              </a:solidFill>
              <a:latin typeface="Calibri"/>
              <a:ea typeface="Calibri"/>
              <a:cs typeface="Calibri"/>
              <a:sym typeface="Calibri"/>
            </a:endParaRPr>
          </a:p>
        </p:txBody>
      </p:sp>
      <p:cxnSp>
        <p:nvCxnSpPr>
          <p:cNvPr id="846" name="Google Shape;846;p52"/>
          <p:cNvCxnSpPr>
            <a:stCxn id="845" idx="3"/>
            <a:endCxn id="832" idx="2"/>
          </p:cNvCxnSpPr>
          <p:nvPr/>
        </p:nvCxnSpPr>
        <p:spPr>
          <a:xfrm>
            <a:off x="3098912" y="4341323"/>
            <a:ext cx="2493600" cy="0"/>
          </a:xfrm>
          <a:prstGeom prst="straightConnector1">
            <a:avLst/>
          </a:prstGeom>
          <a:noFill/>
          <a:ln cap="flat" cmpd="sng" w="19050">
            <a:solidFill>
              <a:srgbClr val="FFD949"/>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53"/>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52" name="Google Shape;852;p53"/>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Python</a:t>
            </a:r>
            <a:endParaRPr b="1" i="0" sz="1100" u="none" cap="none" strike="noStrike">
              <a:solidFill>
                <a:schemeClr val="lt1"/>
              </a:solidFill>
              <a:latin typeface="Arial"/>
              <a:ea typeface="Arial"/>
              <a:cs typeface="Arial"/>
              <a:sym typeface="Arial"/>
            </a:endParaRPr>
          </a:p>
        </p:txBody>
      </p:sp>
      <p:pic>
        <p:nvPicPr>
          <p:cNvPr id="853" name="Google Shape;853;p53"/>
          <p:cNvPicPr preferRelativeResize="0"/>
          <p:nvPr/>
        </p:nvPicPr>
        <p:blipFill>
          <a:blip r:embed="rId3">
            <a:alphaModFix/>
          </a:blip>
          <a:stretch>
            <a:fillRect/>
          </a:stretch>
        </p:blipFill>
        <p:spPr>
          <a:xfrm>
            <a:off x="3991877" y="2027629"/>
            <a:ext cx="1110085" cy="1178096"/>
          </a:xfrm>
          <a:prstGeom prst="rect">
            <a:avLst/>
          </a:prstGeom>
          <a:noFill/>
          <a:ln>
            <a:noFill/>
          </a:ln>
          <a:effectLst>
            <a:outerShdw blurRad="57150" rotWithShape="0" algn="bl" dir="5400000" dist="19050">
              <a:srgbClr val="000000">
                <a:alpha val="50000"/>
              </a:srgbClr>
            </a:outerShdw>
          </a:effectLst>
        </p:spPr>
      </p:pic>
      <p:sp>
        <p:nvSpPr>
          <p:cNvPr id="854" name="Google Shape;854;p53"/>
          <p:cNvSpPr txBox="1"/>
          <p:nvPr/>
        </p:nvSpPr>
        <p:spPr>
          <a:xfrm>
            <a:off x="1178687" y="1050896"/>
            <a:ext cx="1706100" cy="432000"/>
          </a:xfrm>
          <a:prstGeom prst="rect">
            <a:avLst/>
          </a:prstGeom>
          <a:solidFill>
            <a:srgbClr val="408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Data Analytic</a:t>
            </a:r>
            <a:endParaRPr b="1">
              <a:solidFill>
                <a:schemeClr val="lt1"/>
              </a:solidFill>
              <a:latin typeface="Calibri"/>
              <a:ea typeface="Calibri"/>
              <a:cs typeface="Calibri"/>
              <a:sym typeface="Calibri"/>
            </a:endParaRPr>
          </a:p>
        </p:txBody>
      </p:sp>
      <p:sp>
        <p:nvSpPr>
          <p:cNvPr id="855" name="Google Shape;855;p53"/>
          <p:cNvSpPr txBox="1"/>
          <p:nvPr/>
        </p:nvSpPr>
        <p:spPr>
          <a:xfrm>
            <a:off x="782487" y="1920794"/>
            <a:ext cx="1706100" cy="432000"/>
          </a:xfrm>
          <a:prstGeom prst="rect">
            <a:avLst/>
          </a:prstGeom>
          <a:solidFill>
            <a:srgbClr val="2163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Big Data</a:t>
            </a:r>
            <a:endParaRPr b="1">
              <a:solidFill>
                <a:schemeClr val="lt1"/>
              </a:solidFill>
              <a:latin typeface="Calibri"/>
              <a:ea typeface="Calibri"/>
              <a:cs typeface="Calibri"/>
              <a:sym typeface="Calibri"/>
            </a:endParaRPr>
          </a:p>
        </p:txBody>
      </p:sp>
      <p:sp>
        <p:nvSpPr>
          <p:cNvPr id="856" name="Google Shape;856;p53"/>
          <p:cNvSpPr txBox="1"/>
          <p:nvPr/>
        </p:nvSpPr>
        <p:spPr>
          <a:xfrm>
            <a:off x="782487" y="2790701"/>
            <a:ext cx="1706100" cy="432000"/>
          </a:xfrm>
          <a:prstGeom prst="rect">
            <a:avLst/>
          </a:prstGeom>
          <a:solidFill>
            <a:srgbClr val="FFD0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Data Mining</a:t>
            </a:r>
            <a:endParaRPr b="1">
              <a:solidFill>
                <a:schemeClr val="lt1"/>
              </a:solidFill>
              <a:latin typeface="Calibri"/>
              <a:ea typeface="Calibri"/>
              <a:cs typeface="Calibri"/>
              <a:sym typeface="Calibri"/>
            </a:endParaRPr>
          </a:p>
        </p:txBody>
      </p:sp>
      <p:sp>
        <p:nvSpPr>
          <p:cNvPr id="857" name="Google Shape;857;p53"/>
          <p:cNvSpPr txBox="1"/>
          <p:nvPr/>
        </p:nvSpPr>
        <p:spPr>
          <a:xfrm>
            <a:off x="1178687" y="3660598"/>
            <a:ext cx="1706100" cy="432000"/>
          </a:xfrm>
          <a:prstGeom prst="rect">
            <a:avLst/>
          </a:prstGeom>
          <a:solidFill>
            <a:srgbClr val="FFD6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Data Science</a:t>
            </a:r>
            <a:endParaRPr b="1">
              <a:solidFill>
                <a:schemeClr val="lt1"/>
              </a:solidFill>
              <a:latin typeface="Calibri"/>
              <a:ea typeface="Calibri"/>
              <a:cs typeface="Calibri"/>
              <a:sym typeface="Calibri"/>
            </a:endParaRPr>
          </a:p>
        </p:txBody>
      </p:sp>
      <p:sp>
        <p:nvSpPr>
          <p:cNvPr id="858" name="Google Shape;858;p53"/>
          <p:cNvSpPr txBox="1"/>
          <p:nvPr/>
        </p:nvSpPr>
        <p:spPr>
          <a:xfrm>
            <a:off x="6223062" y="1095821"/>
            <a:ext cx="1706100" cy="432000"/>
          </a:xfrm>
          <a:prstGeom prst="rect">
            <a:avLst/>
          </a:prstGeom>
          <a:solidFill>
            <a:srgbClr val="FFD6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Artificial </a:t>
            </a:r>
            <a:endParaRPr b="1">
              <a:solidFill>
                <a:schemeClr val="lt1"/>
              </a:solidFill>
              <a:latin typeface="Calibri"/>
              <a:ea typeface="Calibri"/>
              <a:cs typeface="Calibri"/>
              <a:sym typeface="Calibri"/>
            </a:endParaRPr>
          </a:p>
          <a:p>
            <a:pPr indent="0" lvl="0" marL="0" rtl="0" algn="ctr">
              <a:spcBef>
                <a:spcPts val="0"/>
              </a:spcBef>
              <a:spcAft>
                <a:spcPts val="0"/>
              </a:spcAft>
              <a:buNone/>
            </a:pPr>
            <a:r>
              <a:rPr b="1" lang="es">
                <a:solidFill>
                  <a:schemeClr val="lt1"/>
                </a:solidFill>
                <a:latin typeface="Calibri"/>
                <a:ea typeface="Calibri"/>
                <a:cs typeface="Calibri"/>
                <a:sym typeface="Calibri"/>
              </a:rPr>
              <a:t>Intelligence</a:t>
            </a:r>
            <a:endParaRPr b="1">
              <a:solidFill>
                <a:schemeClr val="lt1"/>
              </a:solidFill>
              <a:latin typeface="Calibri"/>
              <a:ea typeface="Calibri"/>
              <a:cs typeface="Calibri"/>
              <a:sym typeface="Calibri"/>
            </a:endParaRPr>
          </a:p>
        </p:txBody>
      </p:sp>
      <p:sp>
        <p:nvSpPr>
          <p:cNvPr id="859" name="Google Shape;859;p53"/>
          <p:cNvSpPr txBox="1"/>
          <p:nvPr/>
        </p:nvSpPr>
        <p:spPr>
          <a:xfrm>
            <a:off x="6817462" y="1965719"/>
            <a:ext cx="1706100" cy="432000"/>
          </a:xfrm>
          <a:prstGeom prst="rect">
            <a:avLst/>
          </a:prstGeom>
          <a:solidFill>
            <a:srgbClr val="FFD01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Machine</a:t>
            </a:r>
            <a:r>
              <a:rPr b="1" lang="es">
                <a:solidFill>
                  <a:schemeClr val="lt1"/>
                </a:solidFill>
                <a:latin typeface="Calibri"/>
                <a:ea typeface="Calibri"/>
                <a:cs typeface="Calibri"/>
                <a:sym typeface="Calibri"/>
              </a:rPr>
              <a:t> Learning</a:t>
            </a:r>
            <a:endParaRPr b="1">
              <a:solidFill>
                <a:schemeClr val="lt1"/>
              </a:solidFill>
              <a:latin typeface="Calibri"/>
              <a:ea typeface="Calibri"/>
              <a:cs typeface="Calibri"/>
              <a:sym typeface="Calibri"/>
            </a:endParaRPr>
          </a:p>
          <a:p>
            <a:pPr indent="0" lvl="0" marL="0" rtl="0" algn="ctr">
              <a:spcBef>
                <a:spcPts val="0"/>
              </a:spcBef>
              <a:spcAft>
                <a:spcPts val="0"/>
              </a:spcAft>
              <a:buNone/>
            </a:pPr>
            <a:r>
              <a:rPr b="1" lang="es">
                <a:solidFill>
                  <a:schemeClr val="lt1"/>
                </a:solidFill>
                <a:latin typeface="Calibri"/>
                <a:ea typeface="Calibri"/>
                <a:cs typeface="Calibri"/>
                <a:sym typeface="Calibri"/>
              </a:rPr>
              <a:t>Deep Learning</a:t>
            </a:r>
            <a:endParaRPr b="1">
              <a:solidFill>
                <a:schemeClr val="lt1"/>
              </a:solidFill>
              <a:latin typeface="Calibri"/>
              <a:ea typeface="Calibri"/>
              <a:cs typeface="Calibri"/>
              <a:sym typeface="Calibri"/>
            </a:endParaRPr>
          </a:p>
        </p:txBody>
      </p:sp>
      <p:sp>
        <p:nvSpPr>
          <p:cNvPr id="860" name="Google Shape;860;p53"/>
          <p:cNvSpPr txBox="1"/>
          <p:nvPr/>
        </p:nvSpPr>
        <p:spPr>
          <a:xfrm>
            <a:off x="6817462" y="2835626"/>
            <a:ext cx="1706100" cy="432000"/>
          </a:xfrm>
          <a:prstGeom prst="rect">
            <a:avLst/>
          </a:prstGeom>
          <a:solidFill>
            <a:srgbClr val="2064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Blockchain</a:t>
            </a:r>
            <a:endParaRPr b="1">
              <a:solidFill>
                <a:schemeClr val="lt1"/>
              </a:solidFill>
              <a:latin typeface="Calibri"/>
              <a:ea typeface="Calibri"/>
              <a:cs typeface="Calibri"/>
              <a:sym typeface="Calibri"/>
            </a:endParaRPr>
          </a:p>
        </p:txBody>
      </p:sp>
      <p:sp>
        <p:nvSpPr>
          <p:cNvPr id="861" name="Google Shape;861;p53"/>
          <p:cNvSpPr txBox="1"/>
          <p:nvPr/>
        </p:nvSpPr>
        <p:spPr>
          <a:xfrm>
            <a:off x="6223062" y="3705523"/>
            <a:ext cx="1706100" cy="432000"/>
          </a:xfrm>
          <a:prstGeom prst="rect">
            <a:avLst/>
          </a:prstGeom>
          <a:solidFill>
            <a:srgbClr val="4080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Web Development</a:t>
            </a:r>
            <a:endParaRPr b="1">
              <a:solidFill>
                <a:schemeClr val="lt1"/>
              </a:solidFill>
              <a:latin typeface="Calibri"/>
              <a:ea typeface="Calibri"/>
              <a:cs typeface="Calibri"/>
              <a:sym typeface="Calibri"/>
            </a:endParaRPr>
          </a:p>
        </p:txBody>
      </p:sp>
      <p:cxnSp>
        <p:nvCxnSpPr>
          <p:cNvPr id="862" name="Google Shape;862;p53"/>
          <p:cNvCxnSpPr>
            <a:stCxn id="853" idx="1"/>
            <a:endCxn id="854" idx="3"/>
          </p:cNvCxnSpPr>
          <p:nvPr/>
        </p:nvCxnSpPr>
        <p:spPr>
          <a:xfrm rot="10800000">
            <a:off x="2884877" y="1266977"/>
            <a:ext cx="1107000" cy="1349700"/>
          </a:xfrm>
          <a:prstGeom prst="straightConnector1">
            <a:avLst/>
          </a:prstGeom>
          <a:noFill/>
          <a:ln cap="flat" cmpd="sng" w="28575">
            <a:solidFill>
              <a:srgbClr val="4080B1"/>
            </a:solidFill>
            <a:prstDash val="solid"/>
            <a:round/>
            <a:headEnd len="med" w="med" type="none"/>
            <a:tailEnd len="med" w="med" type="none"/>
          </a:ln>
        </p:spPr>
      </p:cxnSp>
      <p:cxnSp>
        <p:nvCxnSpPr>
          <p:cNvPr id="863" name="Google Shape;863;p53"/>
          <p:cNvCxnSpPr>
            <a:stCxn id="853" idx="1"/>
            <a:endCxn id="855" idx="3"/>
          </p:cNvCxnSpPr>
          <p:nvPr/>
        </p:nvCxnSpPr>
        <p:spPr>
          <a:xfrm rot="10800000">
            <a:off x="2488577" y="2136677"/>
            <a:ext cx="1503300" cy="480000"/>
          </a:xfrm>
          <a:prstGeom prst="straightConnector1">
            <a:avLst/>
          </a:prstGeom>
          <a:noFill/>
          <a:ln cap="flat" cmpd="sng" w="28575">
            <a:solidFill>
              <a:srgbClr val="226293"/>
            </a:solidFill>
            <a:prstDash val="solid"/>
            <a:round/>
            <a:headEnd len="med" w="med" type="none"/>
            <a:tailEnd len="med" w="med" type="none"/>
          </a:ln>
        </p:spPr>
      </p:cxnSp>
      <p:cxnSp>
        <p:nvCxnSpPr>
          <p:cNvPr id="864" name="Google Shape;864;p53"/>
          <p:cNvCxnSpPr>
            <a:stCxn id="853" idx="1"/>
            <a:endCxn id="856" idx="3"/>
          </p:cNvCxnSpPr>
          <p:nvPr/>
        </p:nvCxnSpPr>
        <p:spPr>
          <a:xfrm flipH="1">
            <a:off x="2488577" y="2616677"/>
            <a:ext cx="1503300" cy="390000"/>
          </a:xfrm>
          <a:prstGeom prst="straightConnector1">
            <a:avLst/>
          </a:prstGeom>
          <a:noFill/>
          <a:ln cap="flat" cmpd="sng" w="28575">
            <a:solidFill>
              <a:srgbClr val="FFD012"/>
            </a:solidFill>
            <a:prstDash val="solid"/>
            <a:round/>
            <a:headEnd len="med" w="med" type="none"/>
            <a:tailEnd len="med" w="med" type="none"/>
          </a:ln>
        </p:spPr>
      </p:cxnSp>
      <p:cxnSp>
        <p:nvCxnSpPr>
          <p:cNvPr id="865" name="Google Shape;865;p53"/>
          <p:cNvCxnSpPr>
            <a:stCxn id="853" idx="1"/>
            <a:endCxn id="857" idx="3"/>
          </p:cNvCxnSpPr>
          <p:nvPr/>
        </p:nvCxnSpPr>
        <p:spPr>
          <a:xfrm flipH="1">
            <a:off x="2884877" y="2616677"/>
            <a:ext cx="1107000" cy="1260000"/>
          </a:xfrm>
          <a:prstGeom prst="straightConnector1">
            <a:avLst/>
          </a:prstGeom>
          <a:noFill/>
          <a:ln cap="flat" cmpd="sng" w="28575">
            <a:solidFill>
              <a:srgbClr val="FFD62F"/>
            </a:solidFill>
            <a:prstDash val="solid"/>
            <a:round/>
            <a:headEnd len="med" w="med" type="none"/>
            <a:tailEnd len="med" w="med" type="none"/>
          </a:ln>
        </p:spPr>
      </p:cxnSp>
      <p:cxnSp>
        <p:nvCxnSpPr>
          <p:cNvPr id="866" name="Google Shape;866;p53"/>
          <p:cNvCxnSpPr>
            <a:stCxn id="853" idx="3"/>
            <a:endCxn id="858" idx="1"/>
          </p:cNvCxnSpPr>
          <p:nvPr/>
        </p:nvCxnSpPr>
        <p:spPr>
          <a:xfrm flipH="1" rot="10800000">
            <a:off x="5101962" y="1311677"/>
            <a:ext cx="1121100" cy="1305000"/>
          </a:xfrm>
          <a:prstGeom prst="straightConnector1">
            <a:avLst/>
          </a:prstGeom>
          <a:noFill/>
          <a:ln cap="flat" cmpd="sng" w="28575">
            <a:solidFill>
              <a:srgbClr val="FFD62F"/>
            </a:solidFill>
            <a:prstDash val="solid"/>
            <a:round/>
            <a:headEnd len="med" w="med" type="none"/>
            <a:tailEnd len="med" w="med" type="none"/>
          </a:ln>
        </p:spPr>
      </p:cxnSp>
      <p:cxnSp>
        <p:nvCxnSpPr>
          <p:cNvPr id="867" name="Google Shape;867;p53"/>
          <p:cNvCxnSpPr>
            <a:stCxn id="853" idx="3"/>
            <a:endCxn id="859" idx="1"/>
          </p:cNvCxnSpPr>
          <p:nvPr/>
        </p:nvCxnSpPr>
        <p:spPr>
          <a:xfrm flipH="1" rot="10800000">
            <a:off x="5101962" y="2181677"/>
            <a:ext cx="1715400" cy="435000"/>
          </a:xfrm>
          <a:prstGeom prst="straightConnector1">
            <a:avLst/>
          </a:prstGeom>
          <a:noFill/>
          <a:ln cap="flat" cmpd="sng" w="28575">
            <a:solidFill>
              <a:srgbClr val="FFD012"/>
            </a:solidFill>
            <a:prstDash val="solid"/>
            <a:round/>
            <a:headEnd len="med" w="med" type="none"/>
            <a:tailEnd len="med" w="med" type="none"/>
          </a:ln>
        </p:spPr>
      </p:cxnSp>
      <p:cxnSp>
        <p:nvCxnSpPr>
          <p:cNvPr id="868" name="Google Shape;868;p53"/>
          <p:cNvCxnSpPr>
            <a:stCxn id="853" idx="3"/>
            <a:endCxn id="860" idx="1"/>
          </p:cNvCxnSpPr>
          <p:nvPr/>
        </p:nvCxnSpPr>
        <p:spPr>
          <a:xfrm>
            <a:off x="5101962" y="2616677"/>
            <a:ext cx="1715400" cy="435000"/>
          </a:xfrm>
          <a:prstGeom prst="straightConnector1">
            <a:avLst/>
          </a:prstGeom>
          <a:noFill/>
          <a:ln cap="flat" cmpd="sng" w="28575">
            <a:solidFill>
              <a:srgbClr val="226293"/>
            </a:solidFill>
            <a:prstDash val="solid"/>
            <a:round/>
            <a:headEnd len="med" w="med" type="none"/>
            <a:tailEnd len="med" w="med" type="none"/>
          </a:ln>
        </p:spPr>
      </p:cxnSp>
      <p:cxnSp>
        <p:nvCxnSpPr>
          <p:cNvPr id="869" name="Google Shape;869;p53"/>
          <p:cNvCxnSpPr>
            <a:stCxn id="853" idx="3"/>
            <a:endCxn id="861" idx="1"/>
          </p:cNvCxnSpPr>
          <p:nvPr/>
        </p:nvCxnSpPr>
        <p:spPr>
          <a:xfrm>
            <a:off x="5101962" y="2616677"/>
            <a:ext cx="1121100" cy="1304700"/>
          </a:xfrm>
          <a:prstGeom prst="straightConnector1">
            <a:avLst/>
          </a:prstGeom>
          <a:noFill/>
          <a:ln cap="flat" cmpd="sng" w="28575">
            <a:solidFill>
              <a:srgbClr val="4080B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1400"/>
              <a:buNone/>
            </a:pPr>
            <a:r>
              <a:rPr b="1" lang="es">
                <a:solidFill>
                  <a:srgbClr val="0B5394"/>
                </a:solidFill>
              </a:rPr>
              <a:t>Contenido de la Unidad. </a:t>
            </a:r>
            <a:endParaRPr b="1">
              <a:solidFill>
                <a:srgbClr val="0B5394"/>
              </a:solidFill>
            </a:endParaRPr>
          </a:p>
        </p:txBody>
      </p:sp>
      <p:sp>
        <p:nvSpPr>
          <p:cNvPr id="157" name="Google Shape;157;p27"/>
          <p:cNvSpPr txBox="1"/>
          <p:nvPr>
            <p:ph idx="1" type="body"/>
          </p:nvPr>
        </p:nvSpPr>
        <p:spPr>
          <a:xfrm>
            <a:off x="683794" y="1268119"/>
            <a:ext cx="7886700" cy="2081400"/>
          </a:xfrm>
          <a:prstGeom prst="rect">
            <a:avLst/>
          </a:prstGeom>
          <a:noFill/>
          <a:ln>
            <a:noFill/>
          </a:ln>
        </p:spPr>
        <p:txBody>
          <a:bodyPr anchorCtr="0" anchor="t" bIns="34275" lIns="68575" spcFirstLastPara="1" rIns="68575" wrap="square" tIns="34275">
            <a:normAutofit/>
          </a:bodyPr>
          <a:lstStyle/>
          <a:p>
            <a:pPr indent="-381000" lvl="0" marL="381000" rtl="0" algn="l">
              <a:lnSpc>
                <a:spcPct val="90000"/>
              </a:lnSpc>
              <a:spcBef>
                <a:spcPts val="800"/>
              </a:spcBef>
              <a:spcAft>
                <a:spcPts val="0"/>
              </a:spcAft>
              <a:buClr>
                <a:srgbClr val="666666"/>
              </a:buClr>
              <a:buSzPts val="1400"/>
              <a:buAutoNum type="arabicPeriod"/>
            </a:pPr>
            <a:r>
              <a:rPr b="1" lang="es">
                <a:solidFill>
                  <a:srgbClr val="666666"/>
                </a:solidFill>
              </a:rPr>
              <a:t>Lenguajes de Backend</a:t>
            </a:r>
            <a:endParaRPr b="1">
              <a:solidFill>
                <a:srgbClr val="666666"/>
              </a:solidFill>
            </a:endParaRPr>
          </a:p>
          <a:p>
            <a:pPr indent="-381000" lvl="0" marL="381000" rtl="0" algn="l">
              <a:lnSpc>
                <a:spcPct val="90000"/>
              </a:lnSpc>
              <a:spcBef>
                <a:spcPts val="800"/>
              </a:spcBef>
              <a:spcAft>
                <a:spcPts val="0"/>
              </a:spcAft>
              <a:buClr>
                <a:srgbClr val="666666"/>
              </a:buClr>
              <a:buSzPts val="1400"/>
              <a:buAutoNum type="arabicPeriod"/>
            </a:pPr>
            <a:r>
              <a:rPr b="1" lang="es">
                <a:solidFill>
                  <a:srgbClr val="666666"/>
                </a:solidFill>
              </a:rPr>
              <a:t>Introducción Framework y librerías para Backend</a:t>
            </a:r>
            <a:endParaRPr b="1">
              <a:solidFill>
                <a:srgbClr val="666666"/>
              </a:solidFill>
            </a:endParaRPr>
          </a:p>
          <a:p>
            <a:pPr indent="-381000" lvl="0" marL="381000" rtl="0" algn="l">
              <a:lnSpc>
                <a:spcPct val="90000"/>
              </a:lnSpc>
              <a:spcBef>
                <a:spcPts val="800"/>
              </a:spcBef>
              <a:spcAft>
                <a:spcPts val="0"/>
              </a:spcAft>
              <a:buClr>
                <a:srgbClr val="666666"/>
              </a:buClr>
              <a:buSzPts val="1400"/>
              <a:buAutoNum type="arabicPeriod"/>
            </a:pPr>
            <a:r>
              <a:rPr b="1" lang="es">
                <a:solidFill>
                  <a:srgbClr val="666666"/>
                </a:solidFill>
              </a:rPr>
              <a:t>Introducción Python</a:t>
            </a:r>
            <a:endParaRPr b="1">
              <a:solidFill>
                <a:srgbClr val="666666"/>
              </a:solidFill>
            </a:endParaRPr>
          </a:p>
          <a:p>
            <a:pPr indent="-381000" lvl="0" marL="381000" rtl="0" algn="l">
              <a:lnSpc>
                <a:spcPct val="90000"/>
              </a:lnSpc>
              <a:spcBef>
                <a:spcPts val="800"/>
              </a:spcBef>
              <a:spcAft>
                <a:spcPts val="0"/>
              </a:spcAft>
              <a:buClr>
                <a:srgbClr val="666666"/>
              </a:buClr>
              <a:buSzPts val="1400"/>
              <a:buAutoNum type="arabicPeriod"/>
            </a:pPr>
            <a:r>
              <a:rPr b="1" lang="es">
                <a:solidFill>
                  <a:srgbClr val="666666"/>
                </a:solidFill>
              </a:rPr>
              <a:t>Introducción</a:t>
            </a:r>
            <a:r>
              <a:rPr b="1" lang="es">
                <a:solidFill>
                  <a:srgbClr val="666666"/>
                </a:solidFill>
              </a:rPr>
              <a:t> Java</a:t>
            </a:r>
            <a:endParaRPr b="1">
              <a:solidFill>
                <a:srgbClr val="666666"/>
              </a:solidFill>
            </a:endParaRPr>
          </a:p>
          <a:p>
            <a:pPr indent="-381000" lvl="0" marL="381000" rtl="0" algn="l">
              <a:lnSpc>
                <a:spcPct val="90000"/>
              </a:lnSpc>
              <a:spcBef>
                <a:spcPts val="800"/>
              </a:spcBef>
              <a:spcAft>
                <a:spcPts val="0"/>
              </a:spcAft>
              <a:buClr>
                <a:srgbClr val="666666"/>
              </a:buClr>
              <a:buSzPts val="1400"/>
              <a:buAutoNum type="arabicPeriod"/>
            </a:pPr>
            <a:r>
              <a:rPr b="1" lang="es">
                <a:solidFill>
                  <a:srgbClr val="666666"/>
                </a:solidFill>
              </a:rPr>
              <a:t>Introducción PHP</a:t>
            </a:r>
            <a:endParaRPr b="1">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4"/>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5" name="Google Shape;875;p54"/>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Python</a:t>
            </a:r>
            <a:endParaRPr b="1" i="0" sz="1100" u="none" cap="none" strike="noStrike">
              <a:solidFill>
                <a:schemeClr val="lt1"/>
              </a:solidFill>
              <a:latin typeface="Arial"/>
              <a:ea typeface="Arial"/>
              <a:cs typeface="Arial"/>
              <a:sym typeface="Arial"/>
            </a:endParaRPr>
          </a:p>
        </p:txBody>
      </p:sp>
      <p:pic>
        <p:nvPicPr>
          <p:cNvPr id="876" name="Google Shape;876;p54"/>
          <p:cNvPicPr preferRelativeResize="0"/>
          <p:nvPr/>
        </p:nvPicPr>
        <p:blipFill>
          <a:blip r:embed="rId3">
            <a:alphaModFix/>
          </a:blip>
          <a:stretch>
            <a:fillRect/>
          </a:stretch>
        </p:blipFill>
        <p:spPr>
          <a:xfrm>
            <a:off x="1539915" y="447004"/>
            <a:ext cx="928800" cy="980785"/>
          </a:xfrm>
          <a:prstGeom prst="rect">
            <a:avLst/>
          </a:prstGeom>
          <a:noFill/>
          <a:ln>
            <a:noFill/>
          </a:ln>
          <a:effectLst>
            <a:outerShdw blurRad="57150" rotWithShape="0" algn="bl" dir="5400000" dist="19050">
              <a:srgbClr val="000000">
                <a:alpha val="50000"/>
              </a:srgbClr>
            </a:outerShdw>
          </a:effectLst>
        </p:spPr>
      </p:pic>
      <p:sp>
        <p:nvSpPr>
          <p:cNvPr id="877" name="Google Shape;877;p54"/>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Variables y Constantes</a:t>
            </a:r>
            <a:endParaRPr sz="3000">
              <a:solidFill>
                <a:srgbClr val="7F7F7F"/>
              </a:solidFill>
            </a:endParaRPr>
          </a:p>
        </p:txBody>
      </p:sp>
      <p:sp>
        <p:nvSpPr>
          <p:cNvPr id="878" name="Google Shape;878;p54"/>
          <p:cNvSpPr txBox="1"/>
          <p:nvPr/>
        </p:nvSpPr>
        <p:spPr>
          <a:xfrm>
            <a:off x="610300" y="2318150"/>
            <a:ext cx="3018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666666"/>
                </a:solidFill>
                <a:latin typeface="Calibri"/>
                <a:ea typeface="Calibri"/>
                <a:cs typeface="Calibri"/>
                <a:sym typeface="Calibri"/>
              </a:rPr>
              <a:t>Mostrar</a:t>
            </a:r>
            <a:r>
              <a:rPr lang="es" sz="1000">
                <a:solidFill>
                  <a:srgbClr val="666666"/>
                </a:solidFill>
                <a:latin typeface="Calibri"/>
                <a:ea typeface="Calibri"/>
                <a:cs typeface="Calibri"/>
                <a:sym typeface="Calibri"/>
              </a:rPr>
              <a:t> en consola algunas constantes y variables cambiando el valor de las variables</a:t>
            </a:r>
            <a:endParaRPr i="0" sz="1000" u="none" cap="none" strike="noStrike">
              <a:solidFill>
                <a:srgbClr val="666666"/>
              </a:solidFill>
              <a:latin typeface="Calibri"/>
              <a:ea typeface="Calibri"/>
              <a:cs typeface="Calibri"/>
              <a:sym typeface="Calibri"/>
            </a:endParaRPr>
          </a:p>
        </p:txBody>
      </p:sp>
      <p:sp>
        <p:nvSpPr>
          <p:cNvPr id="879" name="Google Shape;879;p54"/>
          <p:cNvSpPr/>
          <p:nvPr/>
        </p:nvSpPr>
        <p:spPr>
          <a:xfrm>
            <a:off x="1895600" y="18145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200" u="none" cap="none" strike="noStrike">
                <a:solidFill>
                  <a:srgbClr val="FFFFFF"/>
                </a:solidFill>
                <a:latin typeface="Arial"/>
                <a:ea typeface="Arial"/>
                <a:cs typeface="Arial"/>
                <a:sym typeface="Arial"/>
              </a:rPr>
              <a:t>1</a:t>
            </a:r>
            <a:endParaRPr b="1" i="0" sz="1200" u="none" cap="none" strike="noStrike">
              <a:solidFill>
                <a:srgbClr val="FFFFFF"/>
              </a:solidFill>
              <a:latin typeface="Arial"/>
              <a:ea typeface="Arial"/>
              <a:cs typeface="Arial"/>
              <a:sym typeface="Arial"/>
            </a:endParaRPr>
          </a:p>
        </p:txBody>
      </p:sp>
      <p:sp>
        <p:nvSpPr>
          <p:cNvPr id="880" name="Google Shape;880;p54"/>
          <p:cNvSpPr txBox="1"/>
          <p:nvPr/>
        </p:nvSpPr>
        <p:spPr>
          <a:xfrm>
            <a:off x="5421675" y="2277500"/>
            <a:ext cx="3050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suma de dos </a:t>
            </a:r>
            <a:r>
              <a:rPr lang="es" sz="1000">
                <a:solidFill>
                  <a:srgbClr val="666666"/>
                </a:solidFill>
                <a:latin typeface="Calibri"/>
                <a:ea typeface="Calibri"/>
                <a:cs typeface="Calibri"/>
                <a:sym typeface="Calibri"/>
              </a:rPr>
              <a:t>números </a:t>
            </a:r>
            <a:r>
              <a:rPr lang="es" sz="1000">
                <a:solidFill>
                  <a:srgbClr val="666666"/>
                </a:solidFill>
                <a:latin typeface="Calibri"/>
                <a:ea typeface="Calibri"/>
                <a:cs typeface="Calibri"/>
                <a:sym typeface="Calibri"/>
              </a:rPr>
              <a:t>dentro de una constante y una variable y luego cambiar el valor de la variables para sumarlas de nuevo</a:t>
            </a:r>
            <a:r>
              <a:rPr b="1" lang="es" sz="1000">
                <a:solidFill>
                  <a:srgbClr val="666666"/>
                </a:solidFill>
                <a:latin typeface="Calibri"/>
                <a:ea typeface="Calibri"/>
                <a:cs typeface="Calibri"/>
                <a:sym typeface="Calibri"/>
              </a:rPr>
              <a:t> </a:t>
            </a:r>
            <a:endParaRPr b="0" i="0" sz="1000" u="none" cap="none" strike="noStrike">
              <a:solidFill>
                <a:srgbClr val="666666"/>
              </a:solidFill>
              <a:latin typeface="Calibri"/>
              <a:ea typeface="Calibri"/>
              <a:cs typeface="Calibri"/>
              <a:sym typeface="Calibri"/>
            </a:endParaRPr>
          </a:p>
        </p:txBody>
      </p:sp>
      <p:sp>
        <p:nvSpPr>
          <p:cNvPr id="881" name="Google Shape;881;p54"/>
          <p:cNvSpPr/>
          <p:nvPr/>
        </p:nvSpPr>
        <p:spPr>
          <a:xfrm>
            <a:off x="6676875" y="1765388"/>
            <a:ext cx="540000" cy="540000"/>
          </a:xfrm>
          <a:prstGeom prst="ellipse">
            <a:avLst/>
          </a:prstGeom>
          <a:solidFill>
            <a:srgbClr val="FFD62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200" u="none" cap="none" strike="noStrike">
                <a:solidFill>
                  <a:srgbClr val="FFFFFF"/>
                </a:solidFill>
                <a:latin typeface="Arial"/>
                <a:ea typeface="Arial"/>
                <a:cs typeface="Arial"/>
                <a:sym typeface="Arial"/>
              </a:rPr>
              <a:t>2</a:t>
            </a:r>
            <a:endParaRPr b="1" i="0" sz="1200" u="none" cap="none" strike="noStrike">
              <a:solidFill>
                <a:srgbClr val="FFFFFF"/>
              </a:solidFill>
              <a:latin typeface="Arial"/>
              <a:ea typeface="Arial"/>
              <a:cs typeface="Arial"/>
              <a:sym typeface="Arial"/>
            </a:endParaRPr>
          </a:p>
        </p:txBody>
      </p:sp>
      <p:sp>
        <p:nvSpPr>
          <p:cNvPr id="882" name="Google Shape;882;p54"/>
          <p:cNvSpPr txBox="1"/>
          <p:nvPr/>
        </p:nvSpPr>
        <p:spPr>
          <a:xfrm>
            <a:off x="651413" y="4030550"/>
            <a:ext cx="3018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suma de dos números ingresados por el usuario</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883" name="Google Shape;883;p54"/>
          <p:cNvSpPr/>
          <p:nvPr/>
        </p:nvSpPr>
        <p:spPr>
          <a:xfrm>
            <a:off x="1936713" y="35269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3</a:t>
            </a:r>
            <a:endParaRPr b="1" i="0" sz="1200" u="none" cap="none" strike="noStrike">
              <a:solidFill>
                <a:srgbClr val="FFFFFF"/>
              </a:solidFill>
              <a:latin typeface="Arial"/>
              <a:ea typeface="Arial"/>
              <a:cs typeface="Arial"/>
              <a:sym typeface="Arial"/>
            </a:endParaRPr>
          </a:p>
        </p:txBody>
      </p:sp>
      <p:sp>
        <p:nvSpPr>
          <p:cNvPr id="884" name="Google Shape;884;p54"/>
          <p:cNvSpPr txBox="1"/>
          <p:nvPr/>
        </p:nvSpPr>
        <p:spPr>
          <a:xfrm>
            <a:off x="5449000" y="4086050"/>
            <a:ext cx="307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Mostrar</a:t>
            </a:r>
            <a:r>
              <a:rPr lang="es" sz="1000">
                <a:solidFill>
                  <a:srgbClr val="666666"/>
                </a:solidFill>
                <a:latin typeface="Calibri"/>
                <a:ea typeface="Calibri"/>
                <a:cs typeface="Calibri"/>
                <a:sym typeface="Calibri"/>
              </a:rPr>
              <a:t> en consola el nombre y apellido ingresado por el usuario</a:t>
            </a:r>
            <a:endParaRPr b="1" sz="1000">
              <a:solidFill>
                <a:srgbClr val="666666"/>
              </a:solidFill>
              <a:latin typeface="Calibri"/>
              <a:ea typeface="Calibri"/>
              <a:cs typeface="Calibri"/>
              <a:sym typeface="Calibri"/>
            </a:endParaRPr>
          </a:p>
        </p:txBody>
      </p:sp>
      <p:sp>
        <p:nvSpPr>
          <p:cNvPr id="885" name="Google Shape;885;p54"/>
          <p:cNvSpPr/>
          <p:nvPr/>
        </p:nvSpPr>
        <p:spPr>
          <a:xfrm>
            <a:off x="6717988" y="3477788"/>
            <a:ext cx="540000" cy="540000"/>
          </a:xfrm>
          <a:prstGeom prst="ellipse">
            <a:avLst/>
          </a:prstGeom>
          <a:solidFill>
            <a:srgbClr val="FFD62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4</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55"/>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1" name="Google Shape;891;p55"/>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Python</a:t>
            </a:r>
            <a:endParaRPr b="1" i="0" sz="1100" u="none" cap="none" strike="noStrike">
              <a:solidFill>
                <a:schemeClr val="lt1"/>
              </a:solidFill>
              <a:latin typeface="Arial"/>
              <a:ea typeface="Arial"/>
              <a:cs typeface="Arial"/>
              <a:sym typeface="Arial"/>
            </a:endParaRPr>
          </a:p>
        </p:txBody>
      </p:sp>
      <p:pic>
        <p:nvPicPr>
          <p:cNvPr id="892" name="Google Shape;892;p55"/>
          <p:cNvPicPr preferRelativeResize="0"/>
          <p:nvPr/>
        </p:nvPicPr>
        <p:blipFill>
          <a:blip r:embed="rId3">
            <a:alphaModFix/>
          </a:blip>
          <a:stretch>
            <a:fillRect/>
          </a:stretch>
        </p:blipFill>
        <p:spPr>
          <a:xfrm>
            <a:off x="1539915" y="447004"/>
            <a:ext cx="928800" cy="980785"/>
          </a:xfrm>
          <a:prstGeom prst="rect">
            <a:avLst/>
          </a:prstGeom>
          <a:noFill/>
          <a:ln>
            <a:noFill/>
          </a:ln>
          <a:effectLst>
            <a:outerShdw blurRad="57150" rotWithShape="0" algn="bl" dir="5400000" dist="19050">
              <a:srgbClr val="000000">
                <a:alpha val="50000"/>
              </a:srgbClr>
            </a:outerShdw>
          </a:effectLst>
        </p:spPr>
      </p:pic>
      <p:sp>
        <p:nvSpPr>
          <p:cNvPr id="893" name="Google Shape;893;p55"/>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SzPct val="50000"/>
              <a:buNone/>
            </a:pPr>
            <a:r>
              <a:rPr lang="es" sz="3000">
                <a:solidFill>
                  <a:srgbClr val="7F7F7F"/>
                </a:solidFill>
              </a:rPr>
              <a:t>Estructuras Condicionales</a:t>
            </a:r>
            <a:endParaRPr sz="3000">
              <a:solidFill>
                <a:srgbClr val="7F7F7F"/>
              </a:solidFill>
            </a:endParaRPr>
          </a:p>
        </p:txBody>
      </p:sp>
      <p:sp>
        <p:nvSpPr>
          <p:cNvPr id="894" name="Google Shape;894;p55"/>
          <p:cNvSpPr txBox="1"/>
          <p:nvPr/>
        </p:nvSpPr>
        <p:spPr>
          <a:xfrm>
            <a:off x="321800" y="2354550"/>
            <a:ext cx="3687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3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el tipo de afiliación y el número de personas digitados por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el valor de las entradas a la bolera teniendo en cuenta que si el tipo de afiliación  es ‘A’ o ‘B’ tendrá un descuento del  30% del total y el valor es de $25.000 por persona.</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895" name="Google Shape;895;p55"/>
          <p:cNvSpPr/>
          <p:nvPr/>
        </p:nvSpPr>
        <p:spPr>
          <a:xfrm>
            <a:off x="1895600" y="18145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5</a:t>
            </a:r>
            <a:endParaRPr b="1" i="0" sz="1200" u="none" cap="none" strike="noStrike">
              <a:solidFill>
                <a:srgbClr val="FFFFFF"/>
              </a:solidFill>
              <a:latin typeface="Arial"/>
              <a:ea typeface="Arial"/>
              <a:cs typeface="Arial"/>
              <a:sym typeface="Arial"/>
            </a:endParaRPr>
          </a:p>
        </p:txBody>
      </p:sp>
      <p:sp>
        <p:nvSpPr>
          <p:cNvPr id="896" name="Google Shape;896;p55"/>
          <p:cNvSpPr txBox="1"/>
          <p:nvPr/>
        </p:nvSpPr>
        <p:spPr>
          <a:xfrm>
            <a:off x="5421675" y="2277500"/>
            <a:ext cx="3050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666666"/>
                </a:solidFill>
                <a:latin typeface="Calibri"/>
                <a:ea typeface="Calibri"/>
                <a:cs typeface="Calibri"/>
                <a:sym typeface="Calibri"/>
              </a:rPr>
              <a:t>Dado </a:t>
            </a:r>
            <a:r>
              <a:rPr lang="es" sz="1000">
                <a:solidFill>
                  <a:srgbClr val="666666"/>
                </a:solidFill>
                <a:latin typeface="Calibri"/>
                <a:ea typeface="Calibri"/>
                <a:cs typeface="Calibri"/>
                <a:sym typeface="Calibri"/>
              </a:rPr>
              <a:t>el nombre y la edad del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un mensaje que incluya el nombre del usuario e indique si es mayor de edad o no.</a:t>
            </a:r>
            <a:endParaRPr i="0" sz="1000" u="none" cap="none" strike="noStrike">
              <a:solidFill>
                <a:srgbClr val="666666"/>
              </a:solidFill>
              <a:latin typeface="Calibri"/>
              <a:ea typeface="Calibri"/>
              <a:cs typeface="Calibri"/>
              <a:sym typeface="Calibri"/>
            </a:endParaRPr>
          </a:p>
        </p:txBody>
      </p:sp>
      <p:sp>
        <p:nvSpPr>
          <p:cNvPr id="897" name="Google Shape;897;p55"/>
          <p:cNvSpPr/>
          <p:nvPr/>
        </p:nvSpPr>
        <p:spPr>
          <a:xfrm>
            <a:off x="6676875" y="1765388"/>
            <a:ext cx="540000" cy="540000"/>
          </a:xfrm>
          <a:prstGeom prst="ellipse">
            <a:avLst/>
          </a:prstGeom>
          <a:solidFill>
            <a:srgbClr val="FFD62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6</a:t>
            </a:r>
            <a:endParaRPr b="1" i="0" sz="1200" u="none" cap="none" strike="noStrike">
              <a:solidFill>
                <a:srgbClr val="FFFFFF"/>
              </a:solidFill>
              <a:latin typeface="Arial"/>
              <a:ea typeface="Arial"/>
              <a:cs typeface="Arial"/>
              <a:sym typeface="Arial"/>
            </a:endParaRPr>
          </a:p>
        </p:txBody>
      </p:sp>
      <p:sp>
        <p:nvSpPr>
          <p:cNvPr id="898" name="Google Shape;898;p55"/>
          <p:cNvSpPr txBox="1"/>
          <p:nvPr/>
        </p:nvSpPr>
        <p:spPr>
          <a:xfrm>
            <a:off x="651413" y="3878150"/>
            <a:ext cx="3018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operación de dos </a:t>
            </a:r>
            <a:r>
              <a:rPr lang="es" sz="1000">
                <a:solidFill>
                  <a:srgbClr val="666666"/>
                </a:solidFill>
                <a:latin typeface="Calibri"/>
                <a:ea typeface="Calibri"/>
                <a:cs typeface="Calibri"/>
                <a:sym typeface="Calibri"/>
              </a:rPr>
              <a:t>números</a:t>
            </a:r>
            <a:r>
              <a:rPr lang="es" sz="1000">
                <a:solidFill>
                  <a:srgbClr val="666666"/>
                </a:solidFill>
                <a:latin typeface="Calibri"/>
                <a:ea typeface="Calibri"/>
                <a:cs typeface="Calibri"/>
                <a:sym typeface="Calibri"/>
              </a:rPr>
              <a:t> digitados por el usuario pudiendo el usuario sumar, restar, multiplicar o dividir</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899" name="Google Shape;899;p55"/>
          <p:cNvSpPr/>
          <p:nvPr/>
        </p:nvSpPr>
        <p:spPr>
          <a:xfrm>
            <a:off x="1936713" y="33745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7</a:t>
            </a:r>
            <a:endParaRPr b="1" i="0" sz="1200" u="none" cap="none" strike="noStrike">
              <a:solidFill>
                <a:srgbClr val="FFFFFF"/>
              </a:solidFill>
              <a:latin typeface="Arial"/>
              <a:ea typeface="Arial"/>
              <a:cs typeface="Arial"/>
              <a:sym typeface="Arial"/>
            </a:endParaRPr>
          </a:p>
        </p:txBody>
      </p:sp>
      <p:sp>
        <p:nvSpPr>
          <p:cNvPr id="900" name="Google Shape;900;p55"/>
          <p:cNvSpPr txBox="1"/>
          <p:nvPr/>
        </p:nvSpPr>
        <p:spPr>
          <a:xfrm>
            <a:off x="5449000" y="3857450"/>
            <a:ext cx="3078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3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el tipo de afiliación y el número de personas digitados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el valor de las entradas a la bolera teniendo en cuenta que si el tipo de afiliación  es ‘A’  tendrá un descuento del  30% del total si es tipo ‘B’ el 25%, si es tipo ‘C’ del 10% y si es tipo ‘D’ del 5%, el valor es de $25.000 por persona.</a:t>
            </a:r>
            <a:endParaRPr b="1" sz="1000">
              <a:solidFill>
                <a:srgbClr val="666666"/>
              </a:solidFill>
              <a:latin typeface="Calibri"/>
              <a:ea typeface="Calibri"/>
              <a:cs typeface="Calibri"/>
              <a:sym typeface="Calibri"/>
            </a:endParaRPr>
          </a:p>
        </p:txBody>
      </p:sp>
      <p:sp>
        <p:nvSpPr>
          <p:cNvPr id="901" name="Google Shape;901;p55"/>
          <p:cNvSpPr/>
          <p:nvPr/>
        </p:nvSpPr>
        <p:spPr>
          <a:xfrm>
            <a:off x="6717988" y="3325388"/>
            <a:ext cx="540000" cy="540000"/>
          </a:xfrm>
          <a:prstGeom prst="ellipse">
            <a:avLst/>
          </a:prstGeom>
          <a:solidFill>
            <a:srgbClr val="FFD62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8</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56"/>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7" name="Google Shape;907;p56"/>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Python</a:t>
            </a:r>
            <a:endParaRPr b="1" i="0" sz="1100" u="none" cap="none" strike="noStrike">
              <a:solidFill>
                <a:schemeClr val="lt1"/>
              </a:solidFill>
              <a:latin typeface="Arial"/>
              <a:ea typeface="Arial"/>
              <a:cs typeface="Arial"/>
              <a:sym typeface="Arial"/>
            </a:endParaRPr>
          </a:p>
        </p:txBody>
      </p:sp>
      <p:pic>
        <p:nvPicPr>
          <p:cNvPr id="908" name="Google Shape;908;p56"/>
          <p:cNvPicPr preferRelativeResize="0"/>
          <p:nvPr/>
        </p:nvPicPr>
        <p:blipFill>
          <a:blip r:embed="rId3">
            <a:alphaModFix/>
          </a:blip>
          <a:stretch>
            <a:fillRect/>
          </a:stretch>
        </p:blipFill>
        <p:spPr>
          <a:xfrm>
            <a:off x="1539915" y="447004"/>
            <a:ext cx="928800" cy="980785"/>
          </a:xfrm>
          <a:prstGeom prst="rect">
            <a:avLst/>
          </a:prstGeom>
          <a:noFill/>
          <a:ln>
            <a:noFill/>
          </a:ln>
          <a:effectLst>
            <a:outerShdw blurRad="57150" rotWithShape="0" algn="bl" dir="5400000" dist="19050">
              <a:srgbClr val="000000">
                <a:alpha val="50000"/>
              </a:srgbClr>
            </a:outerShdw>
          </a:effectLst>
        </p:spPr>
      </p:pic>
      <p:sp>
        <p:nvSpPr>
          <p:cNvPr id="909" name="Google Shape;909;p56"/>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Estructuras </a:t>
            </a:r>
            <a:r>
              <a:rPr lang="es" sz="3000">
                <a:solidFill>
                  <a:srgbClr val="7F7F7F"/>
                </a:solidFill>
              </a:rPr>
              <a:t>Cíclicas</a:t>
            </a:r>
            <a:endParaRPr sz="3000">
              <a:solidFill>
                <a:srgbClr val="7F7F7F"/>
              </a:solidFill>
            </a:endParaRPr>
          </a:p>
        </p:txBody>
      </p:sp>
      <p:sp>
        <p:nvSpPr>
          <p:cNvPr id="910" name="Google Shape;910;p56"/>
          <p:cNvSpPr txBox="1"/>
          <p:nvPr/>
        </p:nvSpPr>
        <p:spPr>
          <a:xfrm>
            <a:off x="486650" y="2354550"/>
            <a:ext cx="3357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un número digitado por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la tabla de multiplicar de del 0 hasta el 30;(While)</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Arial"/>
              <a:buNone/>
            </a:pPr>
            <a:r>
              <a:t/>
            </a:r>
            <a:endParaRPr b="1"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911" name="Google Shape;911;p56"/>
          <p:cNvSpPr/>
          <p:nvPr/>
        </p:nvSpPr>
        <p:spPr>
          <a:xfrm>
            <a:off x="1895600" y="18145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9</a:t>
            </a:r>
            <a:endParaRPr b="1" i="0" sz="1200" u="none" cap="none" strike="noStrike">
              <a:solidFill>
                <a:srgbClr val="FFFFFF"/>
              </a:solidFill>
              <a:latin typeface="Arial"/>
              <a:ea typeface="Arial"/>
              <a:cs typeface="Arial"/>
              <a:sym typeface="Arial"/>
            </a:endParaRPr>
          </a:p>
        </p:txBody>
      </p:sp>
      <p:sp>
        <p:nvSpPr>
          <p:cNvPr id="912" name="Google Shape;912;p56"/>
          <p:cNvSpPr txBox="1"/>
          <p:nvPr/>
        </p:nvSpPr>
        <p:spPr>
          <a:xfrm>
            <a:off x="5421675" y="2277500"/>
            <a:ext cx="305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un programa que muestre los números pares del 0 al 100 (while)</a:t>
            </a:r>
            <a:endParaRPr b="1" sz="1000">
              <a:solidFill>
                <a:srgbClr val="666666"/>
              </a:solidFill>
              <a:latin typeface="Calibri"/>
              <a:ea typeface="Calibri"/>
              <a:cs typeface="Calibri"/>
              <a:sym typeface="Calibri"/>
            </a:endParaRPr>
          </a:p>
        </p:txBody>
      </p:sp>
      <p:sp>
        <p:nvSpPr>
          <p:cNvPr id="913" name="Google Shape;913;p56"/>
          <p:cNvSpPr/>
          <p:nvPr/>
        </p:nvSpPr>
        <p:spPr>
          <a:xfrm>
            <a:off x="6676875" y="1765388"/>
            <a:ext cx="540000" cy="540000"/>
          </a:xfrm>
          <a:prstGeom prst="ellipse">
            <a:avLst/>
          </a:prstGeom>
          <a:solidFill>
            <a:srgbClr val="FFD62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10</a:t>
            </a:r>
            <a:endParaRPr b="1" i="0" sz="1200" u="none" cap="none" strike="noStrike">
              <a:solidFill>
                <a:srgbClr val="FFFFFF"/>
              </a:solidFill>
              <a:latin typeface="Arial"/>
              <a:ea typeface="Arial"/>
              <a:cs typeface="Arial"/>
              <a:sym typeface="Arial"/>
            </a:endParaRPr>
          </a:p>
        </p:txBody>
      </p:sp>
      <p:sp>
        <p:nvSpPr>
          <p:cNvPr id="914" name="Google Shape;914;p56"/>
          <p:cNvSpPr txBox="1"/>
          <p:nvPr/>
        </p:nvSpPr>
        <p:spPr>
          <a:xfrm>
            <a:off x="697263" y="3393363"/>
            <a:ext cx="3018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un programa que muestre los números pares del 0 al 100 y haga una suma de ellos (for)</a:t>
            </a:r>
            <a:endParaRPr b="1" sz="1000">
              <a:solidFill>
                <a:srgbClr val="666666"/>
              </a:solidFill>
              <a:latin typeface="Calibri"/>
              <a:ea typeface="Calibri"/>
              <a:cs typeface="Calibri"/>
              <a:sym typeface="Calibri"/>
            </a:endParaRPr>
          </a:p>
          <a:p>
            <a:pPr indent="0" lvl="0" marL="0" rtl="0" algn="ctr">
              <a:spcBef>
                <a:spcPts val="0"/>
              </a:spcBef>
              <a:spcAft>
                <a:spcPts val="0"/>
              </a:spcAft>
              <a:buClr>
                <a:schemeClr val="dk1"/>
              </a:buClr>
              <a:buSzPts val="1400"/>
              <a:buFont typeface="Arial"/>
              <a:buNone/>
            </a:pPr>
            <a:r>
              <a:t/>
            </a:r>
            <a:endParaRPr b="1"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915" name="Google Shape;915;p56"/>
          <p:cNvSpPr/>
          <p:nvPr/>
        </p:nvSpPr>
        <p:spPr>
          <a:xfrm>
            <a:off x="1936713" y="29173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11</a:t>
            </a:r>
            <a:endParaRPr b="1" i="0" sz="1200" u="none" cap="none" strike="noStrike">
              <a:solidFill>
                <a:srgbClr val="FFFFFF"/>
              </a:solidFill>
              <a:latin typeface="Arial"/>
              <a:ea typeface="Arial"/>
              <a:cs typeface="Arial"/>
              <a:sym typeface="Arial"/>
            </a:endParaRPr>
          </a:p>
        </p:txBody>
      </p:sp>
      <p:sp>
        <p:nvSpPr>
          <p:cNvPr id="916" name="Google Shape;916;p56"/>
          <p:cNvSpPr txBox="1"/>
          <p:nvPr/>
        </p:nvSpPr>
        <p:spPr>
          <a:xfrm>
            <a:off x="5449000" y="3400250"/>
            <a:ext cx="3078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un número digitado por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la tabla de multiplicar de del 0 hasta el 30 (for)</a:t>
            </a:r>
            <a:endParaRPr sz="1000">
              <a:solidFill>
                <a:srgbClr val="666666"/>
              </a:solidFill>
              <a:latin typeface="Calibri"/>
              <a:ea typeface="Calibri"/>
              <a:cs typeface="Calibri"/>
              <a:sym typeface="Calibri"/>
            </a:endParaRPr>
          </a:p>
          <a:p>
            <a:pPr indent="0" lvl="0" marL="0" rtl="0" algn="ctr">
              <a:spcBef>
                <a:spcPts val="0"/>
              </a:spcBef>
              <a:spcAft>
                <a:spcPts val="0"/>
              </a:spcAft>
              <a:buClr>
                <a:schemeClr val="dk1"/>
              </a:buClr>
              <a:buSzPts val="1300"/>
              <a:buFont typeface="Arial"/>
              <a:buNone/>
            </a:pPr>
            <a:r>
              <a:t/>
            </a:r>
            <a:endParaRPr b="1" sz="1000">
              <a:solidFill>
                <a:srgbClr val="666666"/>
              </a:solidFill>
              <a:latin typeface="Calibri"/>
              <a:ea typeface="Calibri"/>
              <a:cs typeface="Calibri"/>
              <a:sym typeface="Calibri"/>
            </a:endParaRPr>
          </a:p>
        </p:txBody>
      </p:sp>
      <p:sp>
        <p:nvSpPr>
          <p:cNvPr id="917" name="Google Shape;917;p56"/>
          <p:cNvSpPr/>
          <p:nvPr/>
        </p:nvSpPr>
        <p:spPr>
          <a:xfrm>
            <a:off x="6717988" y="2868188"/>
            <a:ext cx="540000" cy="540000"/>
          </a:xfrm>
          <a:prstGeom prst="ellipse">
            <a:avLst/>
          </a:prstGeom>
          <a:solidFill>
            <a:srgbClr val="FFD62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12</a:t>
            </a:r>
            <a:endParaRPr b="1" i="0" sz="1200" u="none" cap="none" strike="noStrike">
              <a:solidFill>
                <a:srgbClr val="FFFFFF"/>
              </a:solidFill>
              <a:latin typeface="Arial"/>
              <a:ea typeface="Arial"/>
              <a:cs typeface="Arial"/>
              <a:sym typeface="Arial"/>
            </a:endParaRPr>
          </a:p>
        </p:txBody>
      </p:sp>
      <p:sp>
        <p:nvSpPr>
          <p:cNvPr id="918" name="Google Shape;918;p56"/>
          <p:cNvSpPr txBox="1"/>
          <p:nvPr/>
        </p:nvSpPr>
        <p:spPr>
          <a:xfrm>
            <a:off x="3033000" y="4432175"/>
            <a:ext cx="3078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un arreglo </a:t>
            </a:r>
            <a:r>
              <a:rPr lang="es" sz="1000">
                <a:solidFill>
                  <a:srgbClr val="666666"/>
                </a:solidFill>
                <a:latin typeface="Calibri"/>
                <a:ea typeface="Calibri"/>
                <a:cs typeface="Calibri"/>
                <a:sym typeface="Calibri"/>
              </a:rPr>
              <a:t>numérico</a:t>
            </a:r>
            <a:r>
              <a:rPr lang="es" sz="1000">
                <a:solidFill>
                  <a:srgbClr val="666666"/>
                </a:solidFill>
                <a:latin typeface="Calibri"/>
                <a:ea typeface="Calibri"/>
                <a:cs typeface="Calibri"/>
                <a:sym typeface="Calibri"/>
              </a:rPr>
              <a:t> de 5 posiciones generar la suma de los numeros (for)</a:t>
            </a:r>
            <a:endParaRPr sz="1000">
              <a:solidFill>
                <a:srgbClr val="666666"/>
              </a:solidFill>
              <a:latin typeface="Calibri"/>
              <a:ea typeface="Calibri"/>
              <a:cs typeface="Calibri"/>
              <a:sym typeface="Calibri"/>
            </a:endParaRPr>
          </a:p>
          <a:p>
            <a:pPr indent="0" lvl="0" marL="0" rtl="0" algn="ctr">
              <a:spcBef>
                <a:spcPts val="0"/>
              </a:spcBef>
              <a:spcAft>
                <a:spcPts val="0"/>
              </a:spcAft>
              <a:buClr>
                <a:schemeClr val="dk1"/>
              </a:buClr>
              <a:buSzPts val="1300"/>
              <a:buFont typeface="Arial"/>
              <a:buNone/>
            </a:pPr>
            <a:r>
              <a:t/>
            </a:r>
            <a:endParaRPr b="1" sz="1000">
              <a:solidFill>
                <a:srgbClr val="666666"/>
              </a:solidFill>
              <a:latin typeface="Calibri"/>
              <a:ea typeface="Calibri"/>
              <a:cs typeface="Calibri"/>
              <a:sym typeface="Calibri"/>
            </a:endParaRPr>
          </a:p>
        </p:txBody>
      </p:sp>
      <p:sp>
        <p:nvSpPr>
          <p:cNvPr id="919" name="Google Shape;919;p56"/>
          <p:cNvSpPr/>
          <p:nvPr/>
        </p:nvSpPr>
        <p:spPr>
          <a:xfrm>
            <a:off x="4301988" y="3900113"/>
            <a:ext cx="540000" cy="540000"/>
          </a:xfrm>
          <a:prstGeom prst="ellipse">
            <a:avLst/>
          </a:prstGeom>
          <a:solidFill>
            <a:srgbClr val="FFD62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13</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57"/>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5" name="Google Shape;925;p57"/>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Python</a:t>
            </a:r>
            <a:endParaRPr b="1" i="0" sz="1100" u="none" cap="none" strike="noStrike">
              <a:solidFill>
                <a:schemeClr val="lt1"/>
              </a:solidFill>
              <a:latin typeface="Arial"/>
              <a:ea typeface="Arial"/>
              <a:cs typeface="Arial"/>
              <a:sym typeface="Arial"/>
            </a:endParaRPr>
          </a:p>
        </p:txBody>
      </p:sp>
      <p:pic>
        <p:nvPicPr>
          <p:cNvPr id="926" name="Google Shape;926;p57"/>
          <p:cNvPicPr preferRelativeResize="0"/>
          <p:nvPr/>
        </p:nvPicPr>
        <p:blipFill>
          <a:blip r:embed="rId3">
            <a:alphaModFix/>
          </a:blip>
          <a:stretch>
            <a:fillRect/>
          </a:stretch>
        </p:blipFill>
        <p:spPr>
          <a:xfrm>
            <a:off x="1539915" y="447004"/>
            <a:ext cx="928800" cy="980785"/>
          </a:xfrm>
          <a:prstGeom prst="rect">
            <a:avLst/>
          </a:prstGeom>
          <a:noFill/>
          <a:ln>
            <a:noFill/>
          </a:ln>
          <a:effectLst>
            <a:outerShdw blurRad="57150" rotWithShape="0" algn="bl" dir="5400000" dist="19050">
              <a:srgbClr val="000000">
                <a:alpha val="50000"/>
              </a:srgbClr>
            </a:outerShdw>
          </a:effectLst>
        </p:spPr>
      </p:pic>
      <p:sp>
        <p:nvSpPr>
          <p:cNvPr id="927" name="Google Shape;927;p57"/>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Funciones</a:t>
            </a:r>
            <a:endParaRPr sz="3000">
              <a:solidFill>
                <a:srgbClr val="7F7F7F"/>
              </a:solidFill>
            </a:endParaRPr>
          </a:p>
        </p:txBody>
      </p:sp>
      <p:sp>
        <p:nvSpPr>
          <p:cNvPr id="928" name="Google Shape;928;p57"/>
          <p:cNvSpPr txBox="1"/>
          <p:nvPr/>
        </p:nvSpPr>
        <p:spPr>
          <a:xfrm>
            <a:off x="579288" y="3087975"/>
            <a:ext cx="33579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rgbClr val="808080"/>
                </a:solidFill>
                <a:latin typeface="Calibri"/>
                <a:ea typeface="Calibri"/>
                <a:cs typeface="Calibri"/>
                <a:sym typeface="Calibri"/>
              </a:rPr>
              <a:t>Dada </a:t>
            </a:r>
            <a:r>
              <a:rPr lang="es" sz="1000">
                <a:solidFill>
                  <a:srgbClr val="808080"/>
                </a:solidFill>
                <a:latin typeface="Calibri"/>
                <a:ea typeface="Calibri"/>
                <a:cs typeface="Calibri"/>
                <a:sym typeface="Calibri"/>
              </a:rPr>
              <a:t>una contraseña a registrar por el usuario generar validaciones de si esta contraseña es segura o no teniendo en cuenta que una contraseña es segura si:</a:t>
            </a:r>
            <a:endParaRPr sz="1000">
              <a:solidFill>
                <a:srgbClr val="808080"/>
              </a:solidFill>
              <a:latin typeface="Calibri"/>
              <a:ea typeface="Calibri"/>
              <a:cs typeface="Calibri"/>
              <a:sym typeface="Calibri"/>
            </a:endParaRPr>
          </a:p>
          <a:p>
            <a:pPr indent="0" lvl="0" marL="0" rtl="0" algn="ctr">
              <a:spcBef>
                <a:spcPts val="0"/>
              </a:spcBef>
              <a:spcAft>
                <a:spcPts val="0"/>
              </a:spcAft>
              <a:buNone/>
            </a:pPr>
            <a:r>
              <a:t/>
            </a:r>
            <a:endParaRPr sz="1000">
              <a:solidFill>
                <a:srgbClr val="808080"/>
              </a:solidFill>
              <a:latin typeface="Calibri"/>
              <a:ea typeface="Calibri"/>
              <a:cs typeface="Calibri"/>
              <a:sym typeface="Calibri"/>
            </a:endParaRPr>
          </a:p>
          <a:p>
            <a:pPr indent="-292100" lvl="0" marL="457200" rtl="0" algn="l">
              <a:spcBef>
                <a:spcPts val="0"/>
              </a:spcBef>
              <a:spcAft>
                <a:spcPts val="0"/>
              </a:spcAft>
              <a:buClr>
                <a:srgbClr val="808080"/>
              </a:buClr>
              <a:buSzPts val="1000"/>
              <a:buFont typeface="Calibri"/>
              <a:buChar char="-"/>
            </a:pPr>
            <a:r>
              <a:rPr lang="es" sz="1000">
                <a:solidFill>
                  <a:srgbClr val="808080"/>
                </a:solidFill>
                <a:latin typeface="Calibri"/>
                <a:ea typeface="Calibri"/>
                <a:cs typeface="Calibri"/>
                <a:sym typeface="Calibri"/>
              </a:rPr>
              <a:t>Tiene más de 8 Caracteres</a:t>
            </a:r>
            <a:endParaRPr sz="1000">
              <a:solidFill>
                <a:srgbClr val="808080"/>
              </a:solidFill>
              <a:latin typeface="Calibri"/>
              <a:ea typeface="Calibri"/>
              <a:cs typeface="Calibri"/>
              <a:sym typeface="Calibri"/>
            </a:endParaRPr>
          </a:p>
          <a:p>
            <a:pPr indent="-292100" lvl="0" marL="457200" rtl="0" algn="l">
              <a:spcBef>
                <a:spcPts val="0"/>
              </a:spcBef>
              <a:spcAft>
                <a:spcPts val="0"/>
              </a:spcAft>
              <a:buClr>
                <a:srgbClr val="808080"/>
              </a:buClr>
              <a:buSzPts val="1000"/>
              <a:buFont typeface="Calibri"/>
              <a:buChar char="-"/>
            </a:pPr>
            <a:r>
              <a:rPr lang="es" sz="1000">
                <a:solidFill>
                  <a:srgbClr val="808080"/>
                </a:solidFill>
                <a:latin typeface="Calibri"/>
                <a:ea typeface="Calibri"/>
                <a:cs typeface="Calibri"/>
                <a:sym typeface="Calibri"/>
              </a:rPr>
              <a:t>Tiene al menos una letra mayúscula</a:t>
            </a:r>
            <a:endParaRPr sz="1000">
              <a:solidFill>
                <a:srgbClr val="808080"/>
              </a:solidFill>
              <a:latin typeface="Calibri"/>
              <a:ea typeface="Calibri"/>
              <a:cs typeface="Calibri"/>
              <a:sym typeface="Calibri"/>
            </a:endParaRPr>
          </a:p>
          <a:p>
            <a:pPr indent="-292100" lvl="0" marL="457200" rtl="0" algn="l">
              <a:spcBef>
                <a:spcPts val="0"/>
              </a:spcBef>
              <a:spcAft>
                <a:spcPts val="0"/>
              </a:spcAft>
              <a:buClr>
                <a:srgbClr val="808080"/>
              </a:buClr>
              <a:buSzPts val="1000"/>
              <a:buFont typeface="Calibri"/>
              <a:buChar char="-"/>
            </a:pPr>
            <a:r>
              <a:rPr lang="es" sz="1000">
                <a:solidFill>
                  <a:srgbClr val="808080"/>
                </a:solidFill>
                <a:latin typeface="Calibri"/>
                <a:ea typeface="Calibri"/>
                <a:cs typeface="Calibri"/>
                <a:sym typeface="Calibri"/>
              </a:rPr>
              <a:t>Tiene al menos un número</a:t>
            </a:r>
            <a:endParaRPr b="1" sz="600">
              <a:solidFill>
                <a:srgbClr val="666666"/>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t/>
            </a:r>
            <a:endParaRPr b="1" sz="6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600">
              <a:solidFill>
                <a:srgbClr val="666666"/>
              </a:solidFill>
              <a:latin typeface="Calibri"/>
              <a:ea typeface="Calibri"/>
              <a:cs typeface="Calibri"/>
              <a:sym typeface="Calibri"/>
            </a:endParaRPr>
          </a:p>
        </p:txBody>
      </p:sp>
      <p:sp>
        <p:nvSpPr>
          <p:cNvPr id="929" name="Google Shape;929;p57"/>
          <p:cNvSpPr/>
          <p:nvPr/>
        </p:nvSpPr>
        <p:spPr>
          <a:xfrm>
            <a:off x="1988238" y="2547975"/>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14</a:t>
            </a:r>
            <a:endParaRPr b="1" i="0" sz="1200" u="none" cap="none" strike="noStrike">
              <a:solidFill>
                <a:srgbClr val="FFFFFF"/>
              </a:solidFill>
              <a:latin typeface="Arial"/>
              <a:ea typeface="Arial"/>
              <a:cs typeface="Arial"/>
              <a:sym typeface="Arial"/>
            </a:endParaRPr>
          </a:p>
        </p:txBody>
      </p:sp>
      <p:sp>
        <p:nvSpPr>
          <p:cNvPr id="930" name="Google Shape;930;p57"/>
          <p:cNvSpPr txBox="1"/>
          <p:nvPr/>
        </p:nvSpPr>
        <p:spPr>
          <a:xfrm>
            <a:off x="5514313" y="3010925"/>
            <a:ext cx="3050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operación de dos números digitados por el usuario pudiendo el usuario sumar, restar, multiplicar o dividir</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rPr b="1" lang="es" sz="1000">
                <a:solidFill>
                  <a:srgbClr val="666666"/>
                </a:solidFill>
                <a:latin typeface="Calibri"/>
                <a:ea typeface="Calibri"/>
                <a:cs typeface="Calibri"/>
                <a:sym typeface="Calibri"/>
              </a:rPr>
              <a:t>USANDO FUNCIONES</a:t>
            </a:r>
            <a:endParaRPr b="1" sz="1000">
              <a:solidFill>
                <a:srgbClr val="666666"/>
              </a:solidFill>
              <a:latin typeface="Calibri"/>
              <a:ea typeface="Calibri"/>
              <a:cs typeface="Calibri"/>
              <a:sym typeface="Calibri"/>
            </a:endParaRPr>
          </a:p>
        </p:txBody>
      </p:sp>
      <p:sp>
        <p:nvSpPr>
          <p:cNvPr id="931" name="Google Shape;931;p57"/>
          <p:cNvSpPr/>
          <p:nvPr/>
        </p:nvSpPr>
        <p:spPr>
          <a:xfrm>
            <a:off x="6769513" y="2498813"/>
            <a:ext cx="540000" cy="540000"/>
          </a:xfrm>
          <a:prstGeom prst="ellipse">
            <a:avLst/>
          </a:prstGeom>
          <a:solidFill>
            <a:srgbClr val="FFD62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15</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id="936" name="Google Shape;936;p5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37" name="Google Shape;937;p58"/>
          <p:cNvSpPr txBox="1"/>
          <p:nvPr>
            <p:ph type="title"/>
          </p:nvPr>
        </p:nvSpPr>
        <p:spPr>
          <a:xfrm>
            <a:off x="1360375" y="1812823"/>
            <a:ext cx="6479400" cy="1237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800"/>
              </a:spcBef>
              <a:spcAft>
                <a:spcPts val="0"/>
              </a:spcAft>
              <a:buSzPts val="1400"/>
              <a:buNone/>
            </a:pPr>
            <a:r>
              <a:rPr b="1" lang="es" sz="4100">
                <a:solidFill>
                  <a:srgbClr val="0B5394"/>
                </a:solidFill>
              </a:rPr>
              <a:t>Introducción JAVA</a:t>
            </a:r>
            <a:endParaRPr b="1" sz="4100">
              <a:solidFill>
                <a:srgbClr val="0B5394"/>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59"/>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3" name="Google Shape;943;p59"/>
          <p:cNvSpPr txBox="1"/>
          <p:nvPr>
            <p:ph type="title"/>
          </p:nvPr>
        </p:nvSpPr>
        <p:spPr>
          <a:xfrm>
            <a:off x="4314601" y="651900"/>
            <a:ext cx="48294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Concepto</a:t>
            </a:r>
            <a:endParaRPr sz="3000">
              <a:solidFill>
                <a:srgbClr val="7F7F7F"/>
              </a:solidFill>
            </a:endParaRPr>
          </a:p>
        </p:txBody>
      </p:sp>
      <p:sp>
        <p:nvSpPr>
          <p:cNvPr id="944" name="Google Shape;944;p59"/>
          <p:cNvSpPr txBox="1"/>
          <p:nvPr/>
        </p:nvSpPr>
        <p:spPr>
          <a:xfrm>
            <a:off x="4826906" y="1549313"/>
            <a:ext cx="3886800" cy="3290700"/>
          </a:xfrm>
          <a:prstGeom prst="rect">
            <a:avLst/>
          </a:prstGeom>
          <a:no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b="1" lang="es" sz="1100">
                <a:solidFill>
                  <a:srgbClr val="434343"/>
                </a:solidFill>
              </a:rPr>
              <a:t>Java</a:t>
            </a:r>
            <a:r>
              <a:rPr lang="es" sz="1100">
                <a:solidFill>
                  <a:srgbClr val="434343"/>
                </a:solidFill>
              </a:rPr>
              <a:t> es caracterizado por ser un lenguaje de programación de propósito general, tipado y orientado a objetos, el cual permite el desarrollo desde aplicaciones básicas, pasando por aplicaciones empresariales hasta aplicaciones móviles</a:t>
            </a:r>
            <a:r>
              <a:rPr lang="es" sz="1100">
                <a:solidFill>
                  <a:srgbClr val="434343"/>
                </a:solidFill>
              </a:rPr>
              <a:t>. </a:t>
            </a:r>
            <a:endParaRPr sz="1100">
              <a:solidFill>
                <a:srgbClr val="434343"/>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rgbClr val="434343"/>
              </a:solidFill>
            </a:endParaRPr>
          </a:p>
          <a:p>
            <a:pPr indent="0" lvl="0" marL="0" rtl="0" algn="just">
              <a:lnSpc>
                <a:spcPct val="115000"/>
              </a:lnSpc>
              <a:spcBef>
                <a:spcPts val="0"/>
              </a:spcBef>
              <a:spcAft>
                <a:spcPts val="0"/>
              </a:spcAft>
              <a:buClr>
                <a:schemeClr val="dk1"/>
              </a:buClr>
              <a:buSzPts val="1100"/>
              <a:buFont typeface="Arial"/>
              <a:buNone/>
            </a:pPr>
            <a:r>
              <a:rPr lang="es" sz="1100">
                <a:solidFill>
                  <a:srgbClr val="434343"/>
                </a:solidFill>
              </a:rPr>
              <a:t>Actualmente es muy usado para múltiples propósitos, los más importantes son:</a:t>
            </a:r>
            <a:endParaRPr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Backend de Páginas Web</a:t>
            </a:r>
            <a:endParaRPr b="1"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Backend de desarrollo </a:t>
            </a:r>
            <a:r>
              <a:rPr b="1" lang="es" sz="1100">
                <a:solidFill>
                  <a:srgbClr val="434343"/>
                </a:solidFill>
              </a:rPr>
              <a:t>móvil.</a:t>
            </a:r>
            <a:endParaRPr b="1"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Aplicaciones de escritorio.</a:t>
            </a:r>
            <a:endParaRPr b="1"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Programas multipropósito</a:t>
            </a:r>
            <a:r>
              <a:rPr lang="es" sz="1100">
                <a:solidFill>
                  <a:srgbClr val="434343"/>
                </a:solidFill>
              </a:rPr>
              <a:t>.</a:t>
            </a:r>
            <a:endParaRPr sz="11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434343"/>
              </a:solidFill>
            </a:endParaRPr>
          </a:p>
          <a:p>
            <a:pPr indent="0" lvl="0" marL="0" rtl="0" algn="l">
              <a:lnSpc>
                <a:spcPct val="115000"/>
              </a:lnSpc>
              <a:spcBef>
                <a:spcPts val="0"/>
              </a:spcBef>
              <a:spcAft>
                <a:spcPts val="0"/>
              </a:spcAft>
              <a:buNone/>
            </a:pPr>
            <a:r>
              <a:rPr lang="es" sz="1100">
                <a:solidFill>
                  <a:srgbClr val="434343"/>
                </a:solidFill>
              </a:rPr>
              <a:t>Java fue creado en los 90 por James Goslin y actualmente está en su versión 18 la cual es soportada por </a:t>
            </a:r>
            <a:r>
              <a:rPr lang="es" sz="1100">
                <a:solidFill>
                  <a:srgbClr val="434343"/>
                </a:solidFill>
              </a:rPr>
              <a:t>Oracle</a:t>
            </a:r>
            <a:r>
              <a:rPr lang="es" sz="1100">
                <a:solidFill>
                  <a:srgbClr val="434343"/>
                </a:solidFill>
              </a:rPr>
              <a:t>.</a:t>
            </a:r>
            <a:endParaRPr sz="1100">
              <a:solidFill>
                <a:srgbClr val="434343"/>
              </a:solidFill>
            </a:endParaRPr>
          </a:p>
        </p:txBody>
      </p:sp>
      <p:sp>
        <p:nvSpPr>
          <p:cNvPr id="945" name="Google Shape;945;p59"/>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Java</a:t>
            </a:r>
            <a:endParaRPr b="1" i="0" sz="1100" u="none" cap="none" strike="noStrike">
              <a:solidFill>
                <a:schemeClr val="lt1"/>
              </a:solidFill>
              <a:latin typeface="Arial"/>
              <a:ea typeface="Arial"/>
              <a:cs typeface="Arial"/>
              <a:sym typeface="Arial"/>
            </a:endParaRPr>
          </a:p>
        </p:txBody>
      </p:sp>
      <p:cxnSp>
        <p:nvCxnSpPr>
          <p:cNvPr id="946" name="Google Shape;946;p59"/>
          <p:cNvCxnSpPr/>
          <p:nvPr/>
        </p:nvCxnSpPr>
        <p:spPr>
          <a:xfrm>
            <a:off x="4486051" y="1242750"/>
            <a:ext cx="0" cy="332400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3730"/>
              </a:srgbClr>
            </a:outerShdw>
          </a:effectLst>
        </p:spPr>
      </p:cxnSp>
      <p:pic>
        <p:nvPicPr>
          <p:cNvPr id="947" name="Google Shape;947;p59"/>
          <p:cNvPicPr preferRelativeResize="0"/>
          <p:nvPr/>
        </p:nvPicPr>
        <p:blipFill rotWithShape="1">
          <a:blip r:embed="rId3">
            <a:alphaModFix/>
          </a:blip>
          <a:srcRect b="0" l="0" r="53273" t="0"/>
          <a:stretch/>
        </p:blipFill>
        <p:spPr>
          <a:xfrm>
            <a:off x="1652213" y="2000475"/>
            <a:ext cx="957379" cy="1276350"/>
          </a:xfrm>
          <a:prstGeom prst="rect">
            <a:avLst/>
          </a:prstGeom>
          <a:noFill/>
          <a:ln>
            <a:noFill/>
          </a:ln>
          <a:effectLst>
            <a:outerShdw blurRad="57150" rotWithShape="0" algn="bl" dir="5400000" dist="19050">
              <a:srgbClr val="000000">
                <a:alpha val="50000"/>
              </a:srgbClr>
            </a:outerShdw>
          </a:effectLst>
        </p:spPr>
      </p:pic>
      <p:pic>
        <p:nvPicPr>
          <p:cNvPr id="948" name="Google Shape;948;p59"/>
          <p:cNvPicPr preferRelativeResize="0"/>
          <p:nvPr/>
        </p:nvPicPr>
        <p:blipFill rotWithShape="1">
          <a:blip r:embed="rId4">
            <a:alphaModFix/>
          </a:blip>
          <a:srcRect b="23227" l="3424" r="71247" t="27966"/>
          <a:stretch/>
        </p:blipFill>
        <p:spPr>
          <a:xfrm>
            <a:off x="1190275" y="2000475"/>
            <a:ext cx="363726" cy="363725"/>
          </a:xfrm>
          <a:prstGeom prst="rect">
            <a:avLst/>
          </a:prstGeom>
          <a:noFill/>
          <a:ln>
            <a:noFill/>
          </a:ln>
        </p:spPr>
      </p:pic>
      <p:pic>
        <p:nvPicPr>
          <p:cNvPr id="949" name="Google Shape;949;p59"/>
          <p:cNvPicPr preferRelativeResize="0"/>
          <p:nvPr/>
        </p:nvPicPr>
        <p:blipFill>
          <a:blip r:embed="rId5">
            <a:alphaModFix/>
          </a:blip>
          <a:stretch>
            <a:fillRect/>
          </a:stretch>
        </p:blipFill>
        <p:spPr>
          <a:xfrm>
            <a:off x="2748600" y="2208025"/>
            <a:ext cx="363725" cy="363725"/>
          </a:xfrm>
          <a:prstGeom prst="rect">
            <a:avLst/>
          </a:prstGeom>
          <a:noFill/>
          <a:ln>
            <a:noFill/>
          </a:ln>
        </p:spPr>
      </p:pic>
      <p:pic>
        <p:nvPicPr>
          <p:cNvPr id="950" name="Google Shape;950;p59"/>
          <p:cNvPicPr preferRelativeResize="0"/>
          <p:nvPr/>
        </p:nvPicPr>
        <p:blipFill>
          <a:blip r:embed="rId6">
            <a:alphaModFix/>
          </a:blip>
          <a:stretch>
            <a:fillRect/>
          </a:stretch>
        </p:blipFill>
        <p:spPr>
          <a:xfrm>
            <a:off x="2690000" y="3012813"/>
            <a:ext cx="363725" cy="363725"/>
          </a:xfrm>
          <a:prstGeom prst="rect">
            <a:avLst/>
          </a:prstGeom>
          <a:noFill/>
          <a:ln>
            <a:noFill/>
          </a:ln>
        </p:spPr>
      </p:pic>
      <p:pic>
        <p:nvPicPr>
          <p:cNvPr id="951" name="Google Shape;951;p59"/>
          <p:cNvPicPr preferRelativeResize="0"/>
          <p:nvPr/>
        </p:nvPicPr>
        <p:blipFill>
          <a:blip r:embed="rId7">
            <a:alphaModFix/>
          </a:blip>
          <a:stretch>
            <a:fillRect/>
          </a:stretch>
        </p:blipFill>
        <p:spPr>
          <a:xfrm>
            <a:off x="1310637" y="3113869"/>
            <a:ext cx="243358" cy="413699"/>
          </a:xfrm>
          <a:prstGeom prst="rect">
            <a:avLst/>
          </a:prstGeom>
          <a:noFill/>
          <a:ln>
            <a:noFill/>
          </a:ln>
        </p:spPr>
      </p:pic>
      <p:pic>
        <p:nvPicPr>
          <p:cNvPr id="952" name="Google Shape;952;p59"/>
          <p:cNvPicPr preferRelativeResize="0"/>
          <p:nvPr/>
        </p:nvPicPr>
        <p:blipFill>
          <a:blip r:embed="rId8">
            <a:alphaModFix/>
          </a:blip>
          <a:stretch>
            <a:fillRect/>
          </a:stretch>
        </p:blipFill>
        <p:spPr>
          <a:xfrm>
            <a:off x="1938750" y="3465624"/>
            <a:ext cx="384316" cy="451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60"/>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8" name="Google Shape;958;p60"/>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a:t>
            </a:r>
            <a:r>
              <a:rPr b="1" lang="es" sz="1100">
                <a:solidFill>
                  <a:schemeClr val="lt1"/>
                </a:solidFill>
              </a:rPr>
              <a:t>Java</a:t>
            </a:r>
            <a:endParaRPr b="1" i="0" sz="1100" u="none" cap="none" strike="noStrike">
              <a:solidFill>
                <a:schemeClr val="lt1"/>
              </a:solidFill>
              <a:latin typeface="Arial"/>
              <a:ea typeface="Arial"/>
              <a:cs typeface="Arial"/>
              <a:sym typeface="Arial"/>
            </a:endParaRPr>
          </a:p>
        </p:txBody>
      </p:sp>
      <p:sp>
        <p:nvSpPr>
          <p:cNvPr id="959" name="Google Shape;959;p60"/>
          <p:cNvSpPr txBox="1"/>
          <p:nvPr/>
        </p:nvSpPr>
        <p:spPr>
          <a:xfrm>
            <a:off x="824100" y="4534255"/>
            <a:ext cx="28437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Es </a:t>
            </a:r>
            <a:r>
              <a:rPr b="1" lang="es" sz="900">
                <a:solidFill>
                  <a:srgbClr val="434343"/>
                </a:solidFill>
              </a:rPr>
              <a:t>Compilado</a:t>
            </a:r>
            <a:r>
              <a:rPr lang="es" sz="900">
                <a:solidFill>
                  <a:srgbClr val="434343"/>
                </a:solidFill>
              </a:rPr>
              <a:t>: El código se compila en bits para ser </a:t>
            </a:r>
            <a:r>
              <a:rPr lang="es" sz="900">
                <a:solidFill>
                  <a:srgbClr val="434343"/>
                </a:solidFill>
              </a:rPr>
              <a:t>leído</a:t>
            </a:r>
            <a:r>
              <a:rPr lang="es" sz="900">
                <a:solidFill>
                  <a:srgbClr val="434343"/>
                </a:solidFill>
              </a:rPr>
              <a:t> por la </a:t>
            </a:r>
            <a:r>
              <a:rPr lang="es" sz="900">
                <a:solidFill>
                  <a:srgbClr val="434343"/>
                </a:solidFill>
              </a:rPr>
              <a:t>Máquina</a:t>
            </a:r>
            <a:r>
              <a:rPr lang="es" sz="900">
                <a:solidFill>
                  <a:srgbClr val="434343"/>
                </a:solidFill>
              </a:rPr>
              <a:t> virtual de Java</a:t>
            </a:r>
            <a:endParaRPr sz="900"/>
          </a:p>
        </p:txBody>
      </p:sp>
      <p:sp>
        <p:nvSpPr>
          <p:cNvPr id="960" name="Google Shape;960;p60"/>
          <p:cNvSpPr/>
          <p:nvPr/>
        </p:nvSpPr>
        <p:spPr>
          <a:xfrm rot="-7934765">
            <a:off x="5863668" y="3531719"/>
            <a:ext cx="1224545" cy="850524"/>
          </a:xfrm>
          <a:prstGeom prst="flowChartManualOperation">
            <a:avLst/>
          </a:prstGeom>
          <a:solidFill>
            <a:srgbClr val="EC2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0"/>
          <p:cNvSpPr/>
          <p:nvPr/>
        </p:nvSpPr>
        <p:spPr>
          <a:xfrm rot="-6158109">
            <a:off x="5406080" y="2630632"/>
            <a:ext cx="1211648" cy="859331"/>
          </a:xfrm>
          <a:prstGeom prst="flowChartManualOperation">
            <a:avLst/>
          </a:prstGeom>
          <a:solidFill>
            <a:srgbClr val="FF00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0"/>
          <p:cNvSpPr/>
          <p:nvPr/>
        </p:nvSpPr>
        <p:spPr>
          <a:xfrm rot="-4361831">
            <a:off x="5452278" y="1644246"/>
            <a:ext cx="1212926" cy="858467"/>
          </a:xfrm>
          <a:prstGeom prst="flowChartManualOperation">
            <a:avLst/>
          </a:prstGeom>
          <a:solidFill>
            <a:srgbClr val="186C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0"/>
          <p:cNvSpPr/>
          <p:nvPr/>
        </p:nvSpPr>
        <p:spPr>
          <a:xfrm rot="-2579163">
            <a:off x="5978175" y="814415"/>
            <a:ext cx="1227248" cy="848654"/>
          </a:xfrm>
          <a:prstGeom prst="flowChartManualOperation">
            <a:avLst/>
          </a:prstGeom>
          <a:solidFill>
            <a:srgbClr val="268A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0"/>
          <p:cNvSpPr txBox="1"/>
          <p:nvPr/>
        </p:nvSpPr>
        <p:spPr>
          <a:xfrm rot="-1365059">
            <a:off x="6348437" y="3684100"/>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1</a:t>
            </a:r>
            <a:endParaRPr b="1" i="0" sz="2600" u="none" cap="none" strike="noStrike">
              <a:solidFill>
                <a:srgbClr val="FFFFFF"/>
              </a:solidFill>
              <a:latin typeface="Calibri"/>
              <a:ea typeface="Calibri"/>
              <a:cs typeface="Calibri"/>
              <a:sym typeface="Calibri"/>
            </a:endParaRPr>
          </a:p>
        </p:txBody>
      </p:sp>
      <p:sp>
        <p:nvSpPr>
          <p:cNvPr id="965" name="Google Shape;965;p60"/>
          <p:cNvSpPr txBox="1"/>
          <p:nvPr/>
        </p:nvSpPr>
        <p:spPr>
          <a:xfrm rot="-1365059">
            <a:off x="5884405" y="2787427"/>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2</a:t>
            </a:r>
            <a:endParaRPr b="1" i="0" sz="2600" u="none" cap="none" strike="noStrike">
              <a:solidFill>
                <a:srgbClr val="FFFFFF"/>
              </a:solidFill>
              <a:latin typeface="Calibri"/>
              <a:ea typeface="Calibri"/>
              <a:cs typeface="Calibri"/>
              <a:sym typeface="Calibri"/>
            </a:endParaRPr>
          </a:p>
        </p:txBody>
      </p:sp>
      <p:sp>
        <p:nvSpPr>
          <p:cNvPr id="966" name="Google Shape;966;p60"/>
          <p:cNvSpPr txBox="1"/>
          <p:nvPr/>
        </p:nvSpPr>
        <p:spPr>
          <a:xfrm rot="-1365059">
            <a:off x="5871606" y="1764731"/>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3</a:t>
            </a:r>
            <a:endParaRPr b="1" i="0" sz="2600" u="none" cap="none" strike="noStrike">
              <a:solidFill>
                <a:srgbClr val="FFFFFF"/>
              </a:solidFill>
              <a:latin typeface="Calibri"/>
              <a:ea typeface="Calibri"/>
              <a:cs typeface="Calibri"/>
              <a:sym typeface="Calibri"/>
            </a:endParaRPr>
          </a:p>
        </p:txBody>
      </p:sp>
      <p:sp>
        <p:nvSpPr>
          <p:cNvPr id="967" name="Google Shape;967;p60"/>
          <p:cNvSpPr txBox="1"/>
          <p:nvPr/>
        </p:nvSpPr>
        <p:spPr>
          <a:xfrm rot="-1365059">
            <a:off x="6430104" y="980225"/>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4</a:t>
            </a:r>
            <a:endParaRPr b="1" i="0" sz="2600" u="none" cap="none" strike="noStrike">
              <a:solidFill>
                <a:srgbClr val="FFFFFF"/>
              </a:solidFill>
              <a:latin typeface="Calibri"/>
              <a:ea typeface="Calibri"/>
              <a:cs typeface="Calibri"/>
              <a:sym typeface="Calibri"/>
            </a:endParaRPr>
          </a:p>
        </p:txBody>
      </p:sp>
      <p:sp>
        <p:nvSpPr>
          <p:cNvPr id="968" name="Google Shape;968;p60"/>
          <p:cNvSpPr/>
          <p:nvPr/>
        </p:nvSpPr>
        <p:spPr>
          <a:xfrm>
            <a:off x="5592658" y="4142002"/>
            <a:ext cx="409500" cy="398700"/>
          </a:xfrm>
          <a:prstGeom prst="ellipse">
            <a:avLst/>
          </a:prstGeom>
          <a:solidFill>
            <a:srgbClr val="EC2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0"/>
          <p:cNvSpPr/>
          <p:nvPr/>
        </p:nvSpPr>
        <p:spPr>
          <a:xfrm>
            <a:off x="5054715" y="3004369"/>
            <a:ext cx="409500" cy="398700"/>
          </a:xfrm>
          <a:prstGeom prst="ellipse">
            <a:avLst/>
          </a:prstGeom>
          <a:solidFill>
            <a:srgbClr val="FF00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0"/>
          <p:cNvSpPr/>
          <p:nvPr/>
        </p:nvSpPr>
        <p:spPr>
          <a:xfrm>
            <a:off x="5054668" y="1750013"/>
            <a:ext cx="409500" cy="398700"/>
          </a:xfrm>
          <a:prstGeom prst="ellipse">
            <a:avLst/>
          </a:prstGeom>
          <a:solidFill>
            <a:srgbClr val="186C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0"/>
          <p:cNvSpPr/>
          <p:nvPr/>
        </p:nvSpPr>
        <p:spPr>
          <a:xfrm>
            <a:off x="5794256" y="605260"/>
            <a:ext cx="409500" cy="398700"/>
          </a:xfrm>
          <a:prstGeom prst="ellipse">
            <a:avLst/>
          </a:prstGeom>
          <a:solidFill>
            <a:srgbClr val="268A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0"/>
          <p:cNvSpPr txBox="1"/>
          <p:nvPr/>
        </p:nvSpPr>
        <p:spPr>
          <a:xfrm>
            <a:off x="1392812" y="588633"/>
            <a:ext cx="1706100" cy="432000"/>
          </a:xfrm>
          <a:prstGeom prst="rect">
            <a:avLst/>
          </a:prstGeom>
          <a:solidFill>
            <a:srgbClr val="268A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MULTIPARADIGMA</a:t>
            </a:r>
            <a:endParaRPr b="1">
              <a:solidFill>
                <a:schemeClr val="lt1"/>
              </a:solidFill>
              <a:latin typeface="Calibri"/>
              <a:ea typeface="Calibri"/>
              <a:cs typeface="Calibri"/>
              <a:sym typeface="Calibri"/>
            </a:endParaRPr>
          </a:p>
        </p:txBody>
      </p:sp>
      <p:sp>
        <p:nvSpPr>
          <p:cNvPr id="973" name="Google Shape;973;p60"/>
          <p:cNvSpPr txBox="1"/>
          <p:nvPr/>
        </p:nvSpPr>
        <p:spPr>
          <a:xfrm>
            <a:off x="824100" y="1042771"/>
            <a:ext cx="28437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Soporta la programación programación </a:t>
            </a:r>
            <a:r>
              <a:rPr b="1" lang="es" sz="900">
                <a:solidFill>
                  <a:srgbClr val="434343"/>
                </a:solidFill>
              </a:rPr>
              <a:t>orientada a objetos</a:t>
            </a:r>
            <a:r>
              <a:rPr lang="es" sz="900">
                <a:solidFill>
                  <a:srgbClr val="434343"/>
                </a:solidFill>
              </a:rPr>
              <a:t> y </a:t>
            </a:r>
            <a:r>
              <a:rPr b="1" lang="es" sz="900">
                <a:solidFill>
                  <a:srgbClr val="434343"/>
                </a:solidFill>
              </a:rPr>
              <a:t>funcional</a:t>
            </a:r>
            <a:endParaRPr sz="900">
              <a:solidFill>
                <a:srgbClr val="434343"/>
              </a:solidFill>
            </a:endParaRPr>
          </a:p>
        </p:txBody>
      </p:sp>
      <p:cxnSp>
        <p:nvCxnSpPr>
          <p:cNvPr id="974" name="Google Shape;974;p60"/>
          <p:cNvCxnSpPr>
            <a:stCxn id="972" idx="3"/>
            <a:endCxn id="971" idx="2"/>
          </p:cNvCxnSpPr>
          <p:nvPr/>
        </p:nvCxnSpPr>
        <p:spPr>
          <a:xfrm>
            <a:off x="3098912" y="804633"/>
            <a:ext cx="2695200" cy="0"/>
          </a:xfrm>
          <a:prstGeom prst="straightConnector1">
            <a:avLst/>
          </a:prstGeom>
          <a:noFill/>
          <a:ln cap="flat" cmpd="sng" w="19050">
            <a:solidFill>
              <a:srgbClr val="268AC7"/>
            </a:solidFill>
            <a:prstDash val="solid"/>
            <a:round/>
            <a:headEnd len="med" w="med" type="none"/>
            <a:tailEnd len="med" w="med" type="none"/>
          </a:ln>
        </p:spPr>
      </p:cxnSp>
      <p:sp>
        <p:nvSpPr>
          <p:cNvPr id="975" name="Google Shape;975;p60"/>
          <p:cNvSpPr txBox="1"/>
          <p:nvPr/>
        </p:nvSpPr>
        <p:spPr>
          <a:xfrm>
            <a:off x="1392812" y="1733344"/>
            <a:ext cx="1706100" cy="432000"/>
          </a:xfrm>
          <a:prstGeom prst="rect">
            <a:avLst/>
          </a:prstGeom>
          <a:solidFill>
            <a:srgbClr val="186C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MULTIPLATAFORMA</a:t>
            </a:r>
            <a:endParaRPr b="1">
              <a:solidFill>
                <a:schemeClr val="lt1"/>
              </a:solidFill>
              <a:latin typeface="Calibri"/>
              <a:ea typeface="Calibri"/>
              <a:cs typeface="Calibri"/>
              <a:sym typeface="Calibri"/>
            </a:endParaRPr>
          </a:p>
        </p:txBody>
      </p:sp>
      <p:sp>
        <p:nvSpPr>
          <p:cNvPr id="976" name="Google Shape;976;p60"/>
          <p:cNvSpPr txBox="1"/>
          <p:nvPr/>
        </p:nvSpPr>
        <p:spPr>
          <a:xfrm>
            <a:off x="824100" y="2165329"/>
            <a:ext cx="2843700" cy="64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Es </a:t>
            </a:r>
            <a:r>
              <a:rPr b="1" lang="es" sz="900">
                <a:solidFill>
                  <a:srgbClr val="434343"/>
                </a:solidFill>
              </a:rPr>
              <a:t>multiplataforma</a:t>
            </a:r>
            <a:r>
              <a:rPr lang="es" sz="900">
                <a:solidFill>
                  <a:srgbClr val="434343"/>
                </a:solidFill>
              </a:rPr>
              <a:t>: Se puede encontrar un intérprete de Java para los principales sistemas operativos: Windows, Linux y Mac OS.</a:t>
            </a:r>
            <a:endParaRPr sz="900"/>
          </a:p>
        </p:txBody>
      </p:sp>
      <p:cxnSp>
        <p:nvCxnSpPr>
          <p:cNvPr id="977" name="Google Shape;977;p60"/>
          <p:cNvCxnSpPr>
            <a:stCxn id="975" idx="3"/>
            <a:endCxn id="970" idx="2"/>
          </p:cNvCxnSpPr>
          <p:nvPr/>
        </p:nvCxnSpPr>
        <p:spPr>
          <a:xfrm>
            <a:off x="3098912" y="1949344"/>
            <a:ext cx="1955700" cy="0"/>
          </a:xfrm>
          <a:prstGeom prst="straightConnector1">
            <a:avLst/>
          </a:prstGeom>
          <a:noFill/>
          <a:ln cap="flat" cmpd="sng" w="19050">
            <a:solidFill>
              <a:srgbClr val="186CA0"/>
            </a:solidFill>
            <a:prstDash val="solid"/>
            <a:round/>
            <a:headEnd len="med" w="med" type="none"/>
            <a:tailEnd len="med" w="med" type="none"/>
          </a:ln>
        </p:spPr>
      </p:cxnSp>
      <p:sp>
        <p:nvSpPr>
          <p:cNvPr id="978" name="Google Shape;978;p60"/>
          <p:cNvSpPr txBox="1"/>
          <p:nvPr/>
        </p:nvSpPr>
        <p:spPr>
          <a:xfrm>
            <a:off x="1392812" y="2987701"/>
            <a:ext cx="1706100" cy="432000"/>
          </a:xfrm>
          <a:prstGeom prst="rect">
            <a:avLst/>
          </a:prstGeom>
          <a:solidFill>
            <a:srgbClr val="FF000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ESTÁTICO</a:t>
            </a:r>
            <a:endParaRPr b="1">
              <a:solidFill>
                <a:schemeClr val="lt1"/>
              </a:solidFill>
              <a:latin typeface="Calibri"/>
              <a:ea typeface="Calibri"/>
              <a:cs typeface="Calibri"/>
              <a:sym typeface="Calibri"/>
            </a:endParaRPr>
          </a:p>
        </p:txBody>
      </p:sp>
      <p:sp>
        <p:nvSpPr>
          <p:cNvPr id="979" name="Google Shape;979;p60"/>
          <p:cNvSpPr txBox="1"/>
          <p:nvPr/>
        </p:nvSpPr>
        <p:spPr>
          <a:xfrm>
            <a:off x="824100" y="3419686"/>
            <a:ext cx="28437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Es </a:t>
            </a:r>
            <a:r>
              <a:rPr b="1" lang="es" sz="900">
                <a:solidFill>
                  <a:srgbClr val="434343"/>
                </a:solidFill>
              </a:rPr>
              <a:t>fuertemente</a:t>
            </a:r>
            <a:r>
              <a:rPr lang="es" sz="900">
                <a:solidFill>
                  <a:srgbClr val="434343"/>
                </a:solidFill>
              </a:rPr>
              <a:t> tipado: Es decir, el tipo de las variables se decide en </a:t>
            </a:r>
            <a:r>
              <a:rPr b="1" lang="es" sz="900">
                <a:solidFill>
                  <a:srgbClr val="434343"/>
                </a:solidFill>
              </a:rPr>
              <a:t>tiempo de codificación</a:t>
            </a:r>
            <a:r>
              <a:rPr lang="es" sz="900">
                <a:solidFill>
                  <a:srgbClr val="434343"/>
                </a:solidFill>
              </a:rPr>
              <a:t>.</a:t>
            </a:r>
            <a:endParaRPr sz="900"/>
          </a:p>
        </p:txBody>
      </p:sp>
      <p:cxnSp>
        <p:nvCxnSpPr>
          <p:cNvPr id="980" name="Google Shape;980;p60"/>
          <p:cNvCxnSpPr>
            <a:stCxn id="978" idx="3"/>
            <a:endCxn id="969" idx="2"/>
          </p:cNvCxnSpPr>
          <p:nvPr/>
        </p:nvCxnSpPr>
        <p:spPr>
          <a:xfrm>
            <a:off x="3098912" y="3203701"/>
            <a:ext cx="1955700" cy="0"/>
          </a:xfrm>
          <a:prstGeom prst="straightConnector1">
            <a:avLst/>
          </a:prstGeom>
          <a:noFill/>
          <a:ln cap="flat" cmpd="sng" w="19050">
            <a:solidFill>
              <a:srgbClr val="FF0002"/>
            </a:solidFill>
            <a:prstDash val="solid"/>
            <a:round/>
            <a:headEnd len="med" w="med" type="none"/>
            <a:tailEnd len="med" w="med" type="none"/>
          </a:ln>
        </p:spPr>
      </p:cxnSp>
      <p:sp>
        <p:nvSpPr>
          <p:cNvPr id="981" name="Google Shape;981;p60"/>
          <p:cNvSpPr txBox="1"/>
          <p:nvPr/>
        </p:nvSpPr>
        <p:spPr>
          <a:xfrm>
            <a:off x="1392812" y="4125323"/>
            <a:ext cx="1706100" cy="432000"/>
          </a:xfrm>
          <a:prstGeom prst="rect">
            <a:avLst/>
          </a:prstGeom>
          <a:solidFill>
            <a:srgbClr val="EC23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COMPILADO</a:t>
            </a:r>
            <a:endParaRPr b="1">
              <a:solidFill>
                <a:schemeClr val="lt1"/>
              </a:solidFill>
              <a:latin typeface="Calibri"/>
              <a:ea typeface="Calibri"/>
              <a:cs typeface="Calibri"/>
              <a:sym typeface="Calibri"/>
            </a:endParaRPr>
          </a:p>
        </p:txBody>
      </p:sp>
      <p:cxnSp>
        <p:nvCxnSpPr>
          <p:cNvPr id="982" name="Google Shape;982;p60"/>
          <p:cNvCxnSpPr>
            <a:stCxn id="981" idx="3"/>
            <a:endCxn id="968" idx="2"/>
          </p:cNvCxnSpPr>
          <p:nvPr/>
        </p:nvCxnSpPr>
        <p:spPr>
          <a:xfrm>
            <a:off x="3098912" y="4341323"/>
            <a:ext cx="2493600" cy="0"/>
          </a:xfrm>
          <a:prstGeom prst="straightConnector1">
            <a:avLst/>
          </a:prstGeom>
          <a:noFill/>
          <a:ln cap="flat" cmpd="sng" w="19050">
            <a:solidFill>
              <a:srgbClr val="EC2325"/>
            </a:solidFill>
            <a:prstDash val="solid"/>
            <a:round/>
            <a:headEnd len="med" w="med" type="none"/>
            <a:tailEnd len="med" w="med" type="none"/>
          </a:ln>
        </p:spPr>
      </p:cxnSp>
      <p:pic>
        <p:nvPicPr>
          <p:cNvPr id="983" name="Google Shape;983;p60"/>
          <p:cNvPicPr preferRelativeResize="0"/>
          <p:nvPr/>
        </p:nvPicPr>
        <p:blipFill rotWithShape="1">
          <a:blip r:embed="rId3">
            <a:alphaModFix/>
          </a:blip>
          <a:srcRect b="0" l="0" r="53273" t="0"/>
          <a:stretch/>
        </p:blipFill>
        <p:spPr>
          <a:xfrm>
            <a:off x="7261913" y="1931150"/>
            <a:ext cx="957379" cy="1276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61"/>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9" name="Google Shape;989;p61"/>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a:t>
            </a:r>
            <a:r>
              <a:rPr b="1" lang="es" sz="1100">
                <a:solidFill>
                  <a:schemeClr val="lt1"/>
                </a:solidFill>
              </a:rPr>
              <a:t>Java</a:t>
            </a:r>
            <a:endParaRPr b="1" i="0" sz="1100" u="none" cap="none" strike="noStrike">
              <a:solidFill>
                <a:schemeClr val="lt1"/>
              </a:solidFill>
              <a:latin typeface="Arial"/>
              <a:ea typeface="Arial"/>
              <a:cs typeface="Arial"/>
              <a:sym typeface="Arial"/>
            </a:endParaRPr>
          </a:p>
        </p:txBody>
      </p:sp>
      <p:sp>
        <p:nvSpPr>
          <p:cNvPr id="990" name="Google Shape;990;p61"/>
          <p:cNvSpPr txBox="1"/>
          <p:nvPr/>
        </p:nvSpPr>
        <p:spPr>
          <a:xfrm>
            <a:off x="1144412" y="994746"/>
            <a:ext cx="1706100" cy="432000"/>
          </a:xfrm>
          <a:prstGeom prst="rect">
            <a:avLst/>
          </a:prstGeom>
          <a:solidFill>
            <a:srgbClr val="268A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Backend Apis</a:t>
            </a:r>
            <a:endParaRPr b="1">
              <a:solidFill>
                <a:schemeClr val="lt1"/>
              </a:solidFill>
              <a:latin typeface="Calibri"/>
              <a:ea typeface="Calibri"/>
              <a:cs typeface="Calibri"/>
              <a:sym typeface="Calibri"/>
            </a:endParaRPr>
          </a:p>
        </p:txBody>
      </p:sp>
      <p:sp>
        <p:nvSpPr>
          <p:cNvPr id="991" name="Google Shape;991;p61"/>
          <p:cNvSpPr txBox="1"/>
          <p:nvPr/>
        </p:nvSpPr>
        <p:spPr>
          <a:xfrm>
            <a:off x="707087" y="2431944"/>
            <a:ext cx="1706100" cy="432000"/>
          </a:xfrm>
          <a:prstGeom prst="rect">
            <a:avLst/>
          </a:prstGeom>
          <a:solidFill>
            <a:srgbClr val="186C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Backend Mobile</a:t>
            </a:r>
            <a:endParaRPr b="1">
              <a:solidFill>
                <a:schemeClr val="lt1"/>
              </a:solidFill>
              <a:latin typeface="Calibri"/>
              <a:ea typeface="Calibri"/>
              <a:cs typeface="Calibri"/>
              <a:sym typeface="Calibri"/>
            </a:endParaRPr>
          </a:p>
        </p:txBody>
      </p:sp>
      <p:sp>
        <p:nvSpPr>
          <p:cNvPr id="992" name="Google Shape;992;p61"/>
          <p:cNvSpPr txBox="1"/>
          <p:nvPr/>
        </p:nvSpPr>
        <p:spPr>
          <a:xfrm>
            <a:off x="1144412" y="3707751"/>
            <a:ext cx="1706100" cy="432000"/>
          </a:xfrm>
          <a:prstGeom prst="rect">
            <a:avLst/>
          </a:prstGeom>
          <a:solidFill>
            <a:srgbClr val="FF000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Applets</a:t>
            </a:r>
            <a:r>
              <a:rPr b="1" lang="es">
                <a:solidFill>
                  <a:schemeClr val="lt1"/>
                </a:solidFill>
                <a:latin typeface="Calibri"/>
                <a:ea typeface="Calibri"/>
                <a:cs typeface="Calibri"/>
                <a:sym typeface="Calibri"/>
              </a:rPr>
              <a:t> Web</a:t>
            </a:r>
            <a:endParaRPr b="1">
              <a:solidFill>
                <a:schemeClr val="lt1"/>
              </a:solidFill>
              <a:latin typeface="Calibri"/>
              <a:ea typeface="Calibri"/>
              <a:cs typeface="Calibri"/>
              <a:sym typeface="Calibri"/>
            </a:endParaRPr>
          </a:p>
        </p:txBody>
      </p:sp>
      <p:sp>
        <p:nvSpPr>
          <p:cNvPr id="993" name="Google Shape;993;p61"/>
          <p:cNvSpPr txBox="1"/>
          <p:nvPr/>
        </p:nvSpPr>
        <p:spPr>
          <a:xfrm>
            <a:off x="6323937" y="994748"/>
            <a:ext cx="1706100" cy="432000"/>
          </a:xfrm>
          <a:prstGeom prst="rect">
            <a:avLst/>
          </a:prstGeom>
          <a:solidFill>
            <a:srgbClr val="EC23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Servers Web</a:t>
            </a:r>
            <a:endParaRPr b="1">
              <a:solidFill>
                <a:schemeClr val="lt1"/>
              </a:solidFill>
              <a:latin typeface="Calibri"/>
              <a:ea typeface="Calibri"/>
              <a:cs typeface="Calibri"/>
              <a:sym typeface="Calibri"/>
            </a:endParaRPr>
          </a:p>
        </p:txBody>
      </p:sp>
      <p:sp>
        <p:nvSpPr>
          <p:cNvPr id="994" name="Google Shape;994;p61"/>
          <p:cNvSpPr txBox="1"/>
          <p:nvPr/>
        </p:nvSpPr>
        <p:spPr>
          <a:xfrm>
            <a:off x="6817512" y="2431944"/>
            <a:ext cx="1706100" cy="432000"/>
          </a:xfrm>
          <a:prstGeom prst="rect">
            <a:avLst/>
          </a:prstGeom>
          <a:solidFill>
            <a:srgbClr val="FF000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Interfaz gráfica de escritorio</a:t>
            </a:r>
            <a:endParaRPr b="1">
              <a:solidFill>
                <a:schemeClr val="lt1"/>
              </a:solidFill>
              <a:latin typeface="Calibri"/>
              <a:ea typeface="Calibri"/>
              <a:cs typeface="Calibri"/>
              <a:sym typeface="Calibri"/>
            </a:endParaRPr>
          </a:p>
        </p:txBody>
      </p:sp>
      <p:sp>
        <p:nvSpPr>
          <p:cNvPr id="995" name="Google Shape;995;p61"/>
          <p:cNvSpPr txBox="1"/>
          <p:nvPr/>
        </p:nvSpPr>
        <p:spPr>
          <a:xfrm>
            <a:off x="6296512" y="3707751"/>
            <a:ext cx="1706100" cy="432000"/>
          </a:xfrm>
          <a:prstGeom prst="rect">
            <a:avLst/>
          </a:prstGeom>
          <a:solidFill>
            <a:srgbClr val="186C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Sistemas Embebidos</a:t>
            </a:r>
            <a:endParaRPr b="1">
              <a:solidFill>
                <a:schemeClr val="lt1"/>
              </a:solidFill>
              <a:latin typeface="Calibri"/>
              <a:ea typeface="Calibri"/>
              <a:cs typeface="Calibri"/>
              <a:sym typeface="Calibri"/>
            </a:endParaRPr>
          </a:p>
        </p:txBody>
      </p:sp>
      <p:cxnSp>
        <p:nvCxnSpPr>
          <p:cNvPr id="996" name="Google Shape;996;p61"/>
          <p:cNvCxnSpPr>
            <a:stCxn id="997" idx="1"/>
            <a:endCxn id="990" idx="3"/>
          </p:cNvCxnSpPr>
          <p:nvPr/>
        </p:nvCxnSpPr>
        <p:spPr>
          <a:xfrm rot="10800000">
            <a:off x="2850513" y="1210650"/>
            <a:ext cx="1217700" cy="1437300"/>
          </a:xfrm>
          <a:prstGeom prst="straightConnector1">
            <a:avLst/>
          </a:prstGeom>
          <a:noFill/>
          <a:ln cap="flat" cmpd="sng" w="28575">
            <a:solidFill>
              <a:srgbClr val="268AC7"/>
            </a:solidFill>
            <a:prstDash val="solid"/>
            <a:round/>
            <a:headEnd len="med" w="med" type="none"/>
            <a:tailEnd len="med" w="med" type="none"/>
          </a:ln>
        </p:spPr>
      </p:cxnSp>
      <p:cxnSp>
        <p:nvCxnSpPr>
          <p:cNvPr id="998" name="Google Shape;998;p61"/>
          <p:cNvCxnSpPr>
            <a:stCxn id="997" idx="1"/>
            <a:endCxn id="991" idx="3"/>
          </p:cNvCxnSpPr>
          <p:nvPr/>
        </p:nvCxnSpPr>
        <p:spPr>
          <a:xfrm rot="10800000">
            <a:off x="2413113" y="2647950"/>
            <a:ext cx="1655100" cy="0"/>
          </a:xfrm>
          <a:prstGeom prst="straightConnector1">
            <a:avLst/>
          </a:prstGeom>
          <a:noFill/>
          <a:ln cap="flat" cmpd="sng" w="28575">
            <a:solidFill>
              <a:srgbClr val="186CA0"/>
            </a:solidFill>
            <a:prstDash val="solid"/>
            <a:round/>
            <a:headEnd len="med" w="med" type="none"/>
            <a:tailEnd len="med" w="med" type="none"/>
          </a:ln>
        </p:spPr>
      </p:cxnSp>
      <p:cxnSp>
        <p:nvCxnSpPr>
          <p:cNvPr id="999" name="Google Shape;999;p61"/>
          <p:cNvCxnSpPr>
            <a:stCxn id="997" idx="1"/>
            <a:endCxn id="992" idx="3"/>
          </p:cNvCxnSpPr>
          <p:nvPr/>
        </p:nvCxnSpPr>
        <p:spPr>
          <a:xfrm flipH="1">
            <a:off x="2850513" y="2647950"/>
            <a:ext cx="1217700" cy="1275900"/>
          </a:xfrm>
          <a:prstGeom prst="straightConnector1">
            <a:avLst/>
          </a:prstGeom>
          <a:noFill/>
          <a:ln cap="flat" cmpd="sng" w="28575">
            <a:solidFill>
              <a:srgbClr val="FF0002"/>
            </a:solidFill>
            <a:prstDash val="solid"/>
            <a:round/>
            <a:headEnd len="med" w="med" type="none"/>
            <a:tailEnd len="med" w="med" type="none"/>
          </a:ln>
        </p:spPr>
      </p:cxnSp>
      <p:cxnSp>
        <p:nvCxnSpPr>
          <p:cNvPr id="1000" name="Google Shape;1000;p61"/>
          <p:cNvCxnSpPr>
            <a:stCxn id="993" idx="1"/>
            <a:endCxn id="997" idx="3"/>
          </p:cNvCxnSpPr>
          <p:nvPr/>
        </p:nvCxnSpPr>
        <p:spPr>
          <a:xfrm flipH="1">
            <a:off x="5025537" y="1210748"/>
            <a:ext cx="1298400" cy="1437300"/>
          </a:xfrm>
          <a:prstGeom prst="straightConnector1">
            <a:avLst/>
          </a:prstGeom>
          <a:noFill/>
          <a:ln cap="flat" cmpd="sng" w="28575">
            <a:solidFill>
              <a:srgbClr val="EC2325"/>
            </a:solidFill>
            <a:prstDash val="solid"/>
            <a:round/>
            <a:headEnd len="med" w="med" type="none"/>
            <a:tailEnd len="med" w="med" type="none"/>
          </a:ln>
        </p:spPr>
      </p:cxnSp>
      <p:cxnSp>
        <p:nvCxnSpPr>
          <p:cNvPr id="1001" name="Google Shape;1001;p61"/>
          <p:cNvCxnSpPr>
            <a:stCxn id="997" idx="3"/>
            <a:endCxn id="994" idx="1"/>
          </p:cNvCxnSpPr>
          <p:nvPr/>
        </p:nvCxnSpPr>
        <p:spPr>
          <a:xfrm>
            <a:off x="5025591" y="2647950"/>
            <a:ext cx="1791900" cy="0"/>
          </a:xfrm>
          <a:prstGeom prst="straightConnector1">
            <a:avLst/>
          </a:prstGeom>
          <a:noFill/>
          <a:ln cap="flat" cmpd="sng" w="28575">
            <a:solidFill>
              <a:srgbClr val="FF0002"/>
            </a:solidFill>
            <a:prstDash val="solid"/>
            <a:round/>
            <a:headEnd len="med" w="med" type="none"/>
            <a:tailEnd len="med" w="med" type="none"/>
          </a:ln>
        </p:spPr>
      </p:cxnSp>
      <p:cxnSp>
        <p:nvCxnSpPr>
          <p:cNvPr id="1002" name="Google Shape;1002;p61"/>
          <p:cNvCxnSpPr>
            <a:stCxn id="997" idx="3"/>
            <a:endCxn id="995" idx="1"/>
          </p:cNvCxnSpPr>
          <p:nvPr/>
        </p:nvCxnSpPr>
        <p:spPr>
          <a:xfrm>
            <a:off x="5025591" y="2647950"/>
            <a:ext cx="1270800" cy="1275900"/>
          </a:xfrm>
          <a:prstGeom prst="straightConnector1">
            <a:avLst/>
          </a:prstGeom>
          <a:noFill/>
          <a:ln cap="flat" cmpd="sng" w="28575">
            <a:solidFill>
              <a:srgbClr val="186CA0"/>
            </a:solidFill>
            <a:prstDash val="solid"/>
            <a:round/>
            <a:headEnd len="med" w="med" type="none"/>
            <a:tailEnd len="med" w="med" type="none"/>
          </a:ln>
        </p:spPr>
      </p:cxnSp>
      <p:pic>
        <p:nvPicPr>
          <p:cNvPr id="997" name="Google Shape;997;p61"/>
          <p:cNvPicPr preferRelativeResize="0"/>
          <p:nvPr/>
        </p:nvPicPr>
        <p:blipFill rotWithShape="1">
          <a:blip r:embed="rId3">
            <a:alphaModFix/>
          </a:blip>
          <a:srcRect b="0" l="0" r="53273" t="0"/>
          <a:stretch/>
        </p:blipFill>
        <p:spPr>
          <a:xfrm>
            <a:off x="4068213" y="2009775"/>
            <a:ext cx="957379" cy="1276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62"/>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8" name="Google Shape;1008;p62"/>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a:t>
            </a:r>
            <a:r>
              <a:rPr b="1" lang="es" sz="1100">
                <a:solidFill>
                  <a:schemeClr val="lt1"/>
                </a:solidFill>
              </a:rPr>
              <a:t>Java</a:t>
            </a:r>
            <a:endParaRPr b="1" i="0" sz="1100" u="none" cap="none" strike="noStrike">
              <a:solidFill>
                <a:schemeClr val="lt1"/>
              </a:solidFill>
              <a:latin typeface="Arial"/>
              <a:ea typeface="Arial"/>
              <a:cs typeface="Arial"/>
              <a:sym typeface="Arial"/>
            </a:endParaRPr>
          </a:p>
        </p:txBody>
      </p:sp>
      <p:sp>
        <p:nvSpPr>
          <p:cNvPr id="1009" name="Google Shape;1009;p62"/>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Variables y Constantes</a:t>
            </a:r>
            <a:endParaRPr sz="3000">
              <a:solidFill>
                <a:srgbClr val="7F7F7F"/>
              </a:solidFill>
            </a:endParaRPr>
          </a:p>
        </p:txBody>
      </p:sp>
      <p:sp>
        <p:nvSpPr>
          <p:cNvPr id="1010" name="Google Shape;1010;p62"/>
          <p:cNvSpPr txBox="1"/>
          <p:nvPr/>
        </p:nvSpPr>
        <p:spPr>
          <a:xfrm>
            <a:off x="610300" y="2318150"/>
            <a:ext cx="3018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666666"/>
                </a:solidFill>
                <a:latin typeface="Calibri"/>
                <a:ea typeface="Calibri"/>
                <a:cs typeface="Calibri"/>
                <a:sym typeface="Calibri"/>
              </a:rPr>
              <a:t>Mostrar</a:t>
            </a:r>
            <a:r>
              <a:rPr lang="es" sz="1000">
                <a:solidFill>
                  <a:srgbClr val="666666"/>
                </a:solidFill>
                <a:latin typeface="Calibri"/>
                <a:ea typeface="Calibri"/>
                <a:cs typeface="Calibri"/>
                <a:sym typeface="Calibri"/>
              </a:rPr>
              <a:t> en consola algunas constantes y variables cambiando el valor de las variables</a:t>
            </a:r>
            <a:endParaRPr i="0" sz="1000" u="none" cap="none" strike="noStrike">
              <a:solidFill>
                <a:srgbClr val="666666"/>
              </a:solidFill>
              <a:latin typeface="Calibri"/>
              <a:ea typeface="Calibri"/>
              <a:cs typeface="Calibri"/>
              <a:sym typeface="Calibri"/>
            </a:endParaRPr>
          </a:p>
        </p:txBody>
      </p:sp>
      <p:sp>
        <p:nvSpPr>
          <p:cNvPr id="1011" name="Google Shape;1011;p62"/>
          <p:cNvSpPr/>
          <p:nvPr/>
        </p:nvSpPr>
        <p:spPr>
          <a:xfrm>
            <a:off x="1895600" y="18145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200" u="none" cap="none" strike="noStrike">
                <a:solidFill>
                  <a:srgbClr val="FFFFFF"/>
                </a:solidFill>
                <a:latin typeface="Arial"/>
                <a:ea typeface="Arial"/>
                <a:cs typeface="Arial"/>
                <a:sym typeface="Arial"/>
              </a:rPr>
              <a:t>1</a:t>
            </a:r>
            <a:endParaRPr b="1" i="0" sz="1200" u="none" cap="none" strike="noStrike">
              <a:solidFill>
                <a:srgbClr val="FFFFFF"/>
              </a:solidFill>
              <a:latin typeface="Arial"/>
              <a:ea typeface="Arial"/>
              <a:cs typeface="Arial"/>
              <a:sym typeface="Arial"/>
            </a:endParaRPr>
          </a:p>
        </p:txBody>
      </p:sp>
      <p:sp>
        <p:nvSpPr>
          <p:cNvPr id="1012" name="Google Shape;1012;p62"/>
          <p:cNvSpPr txBox="1"/>
          <p:nvPr/>
        </p:nvSpPr>
        <p:spPr>
          <a:xfrm>
            <a:off x="5421675" y="2277500"/>
            <a:ext cx="3050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suma de dos números dentro de una constante y una variable y luego cambiar el valor de la variables para sumarlas de nuevo</a:t>
            </a:r>
            <a:r>
              <a:rPr b="1" lang="es" sz="1000">
                <a:solidFill>
                  <a:srgbClr val="666666"/>
                </a:solidFill>
                <a:latin typeface="Calibri"/>
                <a:ea typeface="Calibri"/>
                <a:cs typeface="Calibri"/>
                <a:sym typeface="Calibri"/>
              </a:rPr>
              <a:t> </a:t>
            </a:r>
            <a:endParaRPr b="0" i="0" sz="1000" u="none" cap="none" strike="noStrike">
              <a:solidFill>
                <a:srgbClr val="666666"/>
              </a:solidFill>
              <a:latin typeface="Calibri"/>
              <a:ea typeface="Calibri"/>
              <a:cs typeface="Calibri"/>
              <a:sym typeface="Calibri"/>
            </a:endParaRPr>
          </a:p>
        </p:txBody>
      </p:sp>
      <p:sp>
        <p:nvSpPr>
          <p:cNvPr id="1013" name="Google Shape;1013;p62"/>
          <p:cNvSpPr/>
          <p:nvPr/>
        </p:nvSpPr>
        <p:spPr>
          <a:xfrm>
            <a:off x="6676875" y="1765388"/>
            <a:ext cx="540000" cy="540000"/>
          </a:xfrm>
          <a:prstGeom prst="ellipse">
            <a:avLst/>
          </a:prstGeom>
          <a:solidFill>
            <a:srgbClr val="EC232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200" u="none" cap="none" strike="noStrike">
                <a:solidFill>
                  <a:srgbClr val="FFFFFF"/>
                </a:solidFill>
                <a:latin typeface="Arial"/>
                <a:ea typeface="Arial"/>
                <a:cs typeface="Arial"/>
                <a:sym typeface="Arial"/>
              </a:rPr>
              <a:t>2</a:t>
            </a:r>
            <a:endParaRPr b="1" i="0" sz="1200" u="none" cap="none" strike="noStrike">
              <a:solidFill>
                <a:srgbClr val="FFFFFF"/>
              </a:solidFill>
              <a:latin typeface="Arial"/>
              <a:ea typeface="Arial"/>
              <a:cs typeface="Arial"/>
              <a:sym typeface="Arial"/>
            </a:endParaRPr>
          </a:p>
        </p:txBody>
      </p:sp>
      <p:sp>
        <p:nvSpPr>
          <p:cNvPr id="1014" name="Google Shape;1014;p62"/>
          <p:cNvSpPr txBox="1"/>
          <p:nvPr/>
        </p:nvSpPr>
        <p:spPr>
          <a:xfrm>
            <a:off x="651413" y="4030550"/>
            <a:ext cx="3018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suma de dos números ingresados por el usuario</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1015" name="Google Shape;1015;p62"/>
          <p:cNvSpPr/>
          <p:nvPr/>
        </p:nvSpPr>
        <p:spPr>
          <a:xfrm>
            <a:off x="1936713" y="35269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3</a:t>
            </a:r>
            <a:endParaRPr b="1" i="0" sz="1200" u="none" cap="none" strike="noStrike">
              <a:solidFill>
                <a:srgbClr val="FFFFFF"/>
              </a:solidFill>
              <a:latin typeface="Arial"/>
              <a:ea typeface="Arial"/>
              <a:cs typeface="Arial"/>
              <a:sym typeface="Arial"/>
            </a:endParaRPr>
          </a:p>
        </p:txBody>
      </p:sp>
      <p:sp>
        <p:nvSpPr>
          <p:cNvPr id="1016" name="Google Shape;1016;p62"/>
          <p:cNvSpPr txBox="1"/>
          <p:nvPr/>
        </p:nvSpPr>
        <p:spPr>
          <a:xfrm>
            <a:off x="5449000" y="4086050"/>
            <a:ext cx="307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Mostrar</a:t>
            </a:r>
            <a:r>
              <a:rPr lang="es" sz="1000">
                <a:solidFill>
                  <a:srgbClr val="666666"/>
                </a:solidFill>
                <a:latin typeface="Calibri"/>
                <a:ea typeface="Calibri"/>
                <a:cs typeface="Calibri"/>
                <a:sym typeface="Calibri"/>
              </a:rPr>
              <a:t> en consola el nombre y apellido ingresado por el usuario</a:t>
            </a:r>
            <a:endParaRPr b="1" sz="1000">
              <a:solidFill>
                <a:srgbClr val="666666"/>
              </a:solidFill>
              <a:latin typeface="Calibri"/>
              <a:ea typeface="Calibri"/>
              <a:cs typeface="Calibri"/>
              <a:sym typeface="Calibri"/>
            </a:endParaRPr>
          </a:p>
        </p:txBody>
      </p:sp>
      <p:sp>
        <p:nvSpPr>
          <p:cNvPr id="1017" name="Google Shape;1017;p62"/>
          <p:cNvSpPr/>
          <p:nvPr/>
        </p:nvSpPr>
        <p:spPr>
          <a:xfrm>
            <a:off x="6717988" y="3477788"/>
            <a:ext cx="540000" cy="540000"/>
          </a:xfrm>
          <a:prstGeom prst="ellipse">
            <a:avLst/>
          </a:prstGeom>
          <a:solidFill>
            <a:srgbClr val="EC232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4</a:t>
            </a:r>
            <a:endParaRPr b="1" i="0" sz="1200" u="none" cap="none" strike="noStrike">
              <a:solidFill>
                <a:srgbClr val="FFFFFF"/>
              </a:solidFill>
              <a:latin typeface="Arial"/>
              <a:ea typeface="Arial"/>
              <a:cs typeface="Arial"/>
              <a:sym typeface="Arial"/>
            </a:endParaRPr>
          </a:p>
        </p:txBody>
      </p:sp>
      <p:pic>
        <p:nvPicPr>
          <p:cNvPr id="1018" name="Google Shape;1018;p62"/>
          <p:cNvPicPr preferRelativeResize="0"/>
          <p:nvPr/>
        </p:nvPicPr>
        <p:blipFill rotWithShape="1">
          <a:blip r:embed="rId3">
            <a:alphaModFix/>
          </a:blip>
          <a:srcRect b="0" l="0" r="53273" t="0"/>
          <a:stretch/>
        </p:blipFill>
        <p:spPr>
          <a:xfrm>
            <a:off x="1773450" y="475725"/>
            <a:ext cx="692600" cy="923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63"/>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4" name="Google Shape;1024;p63"/>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a:t>
            </a:r>
            <a:r>
              <a:rPr b="1" lang="es" sz="1100">
                <a:solidFill>
                  <a:schemeClr val="lt1"/>
                </a:solidFill>
              </a:rPr>
              <a:t>Java</a:t>
            </a:r>
            <a:endParaRPr b="1" i="0" sz="1100" u="none" cap="none" strike="noStrike">
              <a:solidFill>
                <a:schemeClr val="lt1"/>
              </a:solidFill>
              <a:latin typeface="Arial"/>
              <a:ea typeface="Arial"/>
              <a:cs typeface="Arial"/>
              <a:sym typeface="Arial"/>
            </a:endParaRPr>
          </a:p>
        </p:txBody>
      </p:sp>
      <p:sp>
        <p:nvSpPr>
          <p:cNvPr id="1025" name="Google Shape;1025;p63"/>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SzPct val="50000"/>
              <a:buNone/>
            </a:pPr>
            <a:r>
              <a:rPr lang="es" sz="3000">
                <a:solidFill>
                  <a:srgbClr val="7F7F7F"/>
                </a:solidFill>
              </a:rPr>
              <a:t>Estructuras Condicionales</a:t>
            </a:r>
            <a:endParaRPr sz="3000">
              <a:solidFill>
                <a:srgbClr val="7F7F7F"/>
              </a:solidFill>
            </a:endParaRPr>
          </a:p>
        </p:txBody>
      </p:sp>
      <p:sp>
        <p:nvSpPr>
          <p:cNvPr id="1026" name="Google Shape;1026;p63"/>
          <p:cNvSpPr txBox="1"/>
          <p:nvPr/>
        </p:nvSpPr>
        <p:spPr>
          <a:xfrm>
            <a:off x="321800" y="2354550"/>
            <a:ext cx="3687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3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el tipo de afiliación y el número de personas digitados por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el valor de las entradas a la bolera teniendo en cuenta que si el tipo de afiliación  es ‘A’ o ‘B’ tendrá un descuento del  30% del total y el valor es de $25.000 por persona.</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1027" name="Google Shape;1027;p63"/>
          <p:cNvSpPr/>
          <p:nvPr/>
        </p:nvSpPr>
        <p:spPr>
          <a:xfrm>
            <a:off x="1895600" y="18145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5</a:t>
            </a:r>
            <a:endParaRPr b="1" i="0" sz="1200" u="none" cap="none" strike="noStrike">
              <a:solidFill>
                <a:srgbClr val="FFFFFF"/>
              </a:solidFill>
              <a:latin typeface="Arial"/>
              <a:ea typeface="Arial"/>
              <a:cs typeface="Arial"/>
              <a:sym typeface="Arial"/>
            </a:endParaRPr>
          </a:p>
        </p:txBody>
      </p:sp>
      <p:sp>
        <p:nvSpPr>
          <p:cNvPr id="1028" name="Google Shape;1028;p63"/>
          <p:cNvSpPr txBox="1"/>
          <p:nvPr/>
        </p:nvSpPr>
        <p:spPr>
          <a:xfrm>
            <a:off x="5421675" y="2277500"/>
            <a:ext cx="3050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666666"/>
                </a:solidFill>
                <a:latin typeface="Calibri"/>
                <a:ea typeface="Calibri"/>
                <a:cs typeface="Calibri"/>
                <a:sym typeface="Calibri"/>
              </a:rPr>
              <a:t>Dado </a:t>
            </a:r>
            <a:r>
              <a:rPr lang="es" sz="1000">
                <a:solidFill>
                  <a:srgbClr val="666666"/>
                </a:solidFill>
                <a:latin typeface="Calibri"/>
                <a:ea typeface="Calibri"/>
                <a:cs typeface="Calibri"/>
                <a:sym typeface="Calibri"/>
              </a:rPr>
              <a:t>el nombre y la edad del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un mensaje que incluya el nombre del usuario e indique si es mayor de edad o no.</a:t>
            </a:r>
            <a:endParaRPr i="0" sz="1000" u="none" cap="none" strike="noStrike">
              <a:solidFill>
                <a:srgbClr val="666666"/>
              </a:solidFill>
              <a:latin typeface="Calibri"/>
              <a:ea typeface="Calibri"/>
              <a:cs typeface="Calibri"/>
              <a:sym typeface="Calibri"/>
            </a:endParaRPr>
          </a:p>
        </p:txBody>
      </p:sp>
      <p:sp>
        <p:nvSpPr>
          <p:cNvPr id="1029" name="Google Shape;1029;p63"/>
          <p:cNvSpPr/>
          <p:nvPr/>
        </p:nvSpPr>
        <p:spPr>
          <a:xfrm>
            <a:off x="6676875" y="1765388"/>
            <a:ext cx="540000" cy="540000"/>
          </a:xfrm>
          <a:prstGeom prst="ellipse">
            <a:avLst/>
          </a:prstGeom>
          <a:solidFill>
            <a:srgbClr val="EC232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6</a:t>
            </a:r>
            <a:endParaRPr b="1" i="0" sz="1200" u="none" cap="none" strike="noStrike">
              <a:solidFill>
                <a:srgbClr val="FFFFFF"/>
              </a:solidFill>
              <a:latin typeface="Arial"/>
              <a:ea typeface="Arial"/>
              <a:cs typeface="Arial"/>
              <a:sym typeface="Arial"/>
            </a:endParaRPr>
          </a:p>
        </p:txBody>
      </p:sp>
      <p:sp>
        <p:nvSpPr>
          <p:cNvPr id="1030" name="Google Shape;1030;p63"/>
          <p:cNvSpPr txBox="1"/>
          <p:nvPr/>
        </p:nvSpPr>
        <p:spPr>
          <a:xfrm>
            <a:off x="651413" y="3878150"/>
            <a:ext cx="3018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operación de dos números digitados por el usuario pudiendo el usuario sumar, restar, multiplicar o dividir</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1031" name="Google Shape;1031;p63"/>
          <p:cNvSpPr/>
          <p:nvPr/>
        </p:nvSpPr>
        <p:spPr>
          <a:xfrm>
            <a:off x="1936713" y="33745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7</a:t>
            </a:r>
            <a:endParaRPr b="1" i="0" sz="1200" u="none" cap="none" strike="noStrike">
              <a:solidFill>
                <a:srgbClr val="FFFFFF"/>
              </a:solidFill>
              <a:latin typeface="Arial"/>
              <a:ea typeface="Arial"/>
              <a:cs typeface="Arial"/>
              <a:sym typeface="Arial"/>
            </a:endParaRPr>
          </a:p>
        </p:txBody>
      </p:sp>
      <p:sp>
        <p:nvSpPr>
          <p:cNvPr id="1032" name="Google Shape;1032;p63"/>
          <p:cNvSpPr txBox="1"/>
          <p:nvPr/>
        </p:nvSpPr>
        <p:spPr>
          <a:xfrm>
            <a:off x="5449000" y="3857450"/>
            <a:ext cx="3078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3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el tipo de afiliación y el número de personas digitados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el valor de las entradas a la bolera teniendo en cuenta que si el tipo de afiliación  es ‘A’  tendrá un descuento del  30% del total si es tipo ‘B’ el 25%, si es tipo ‘C’ del 10% y si es tipo ‘D’ del 5%, el valor es de $25.000 por persona.</a:t>
            </a:r>
            <a:endParaRPr b="1" sz="1000">
              <a:solidFill>
                <a:srgbClr val="666666"/>
              </a:solidFill>
              <a:latin typeface="Calibri"/>
              <a:ea typeface="Calibri"/>
              <a:cs typeface="Calibri"/>
              <a:sym typeface="Calibri"/>
            </a:endParaRPr>
          </a:p>
        </p:txBody>
      </p:sp>
      <p:sp>
        <p:nvSpPr>
          <p:cNvPr id="1033" name="Google Shape;1033;p63"/>
          <p:cNvSpPr/>
          <p:nvPr/>
        </p:nvSpPr>
        <p:spPr>
          <a:xfrm>
            <a:off x="6717988" y="3325388"/>
            <a:ext cx="540000" cy="540000"/>
          </a:xfrm>
          <a:prstGeom prst="ellipse">
            <a:avLst/>
          </a:prstGeom>
          <a:solidFill>
            <a:srgbClr val="EC232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8</a:t>
            </a:r>
            <a:endParaRPr b="1" i="0" sz="1200" u="none" cap="none" strike="noStrike">
              <a:solidFill>
                <a:srgbClr val="FFFFFF"/>
              </a:solidFill>
              <a:latin typeface="Arial"/>
              <a:ea typeface="Arial"/>
              <a:cs typeface="Arial"/>
              <a:sym typeface="Arial"/>
            </a:endParaRPr>
          </a:p>
        </p:txBody>
      </p:sp>
      <p:pic>
        <p:nvPicPr>
          <p:cNvPr id="1034" name="Google Shape;1034;p63"/>
          <p:cNvPicPr preferRelativeResize="0"/>
          <p:nvPr/>
        </p:nvPicPr>
        <p:blipFill rotWithShape="1">
          <a:blip r:embed="rId3">
            <a:alphaModFix/>
          </a:blip>
          <a:srcRect b="0" l="0" r="53273" t="0"/>
          <a:stretch/>
        </p:blipFill>
        <p:spPr>
          <a:xfrm>
            <a:off x="1773450" y="475725"/>
            <a:ext cx="692600" cy="923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3" name="Google Shape;163;p28"/>
          <p:cNvSpPr txBox="1"/>
          <p:nvPr>
            <p:ph type="title"/>
          </p:nvPr>
        </p:nvSpPr>
        <p:spPr>
          <a:xfrm>
            <a:off x="1360375" y="1812823"/>
            <a:ext cx="6479400" cy="1237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800"/>
              </a:spcBef>
              <a:spcAft>
                <a:spcPts val="0"/>
              </a:spcAft>
              <a:buSzPts val="1400"/>
              <a:buNone/>
            </a:pPr>
            <a:r>
              <a:rPr b="1" lang="es" sz="4100">
                <a:solidFill>
                  <a:srgbClr val="0B5394"/>
                </a:solidFill>
              </a:rPr>
              <a:t>Lenguajes de Backend</a:t>
            </a:r>
            <a:endParaRPr b="1" sz="4100">
              <a:solidFill>
                <a:srgbClr val="0B5394"/>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64"/>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0" name="Google Shape;1040;p64"/>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a:t>
            </a:r>
            <a:r>
              <a:rPr b="1" lang="es" sz="1100">
                <a:solidFill>
                  <a:schemeClr val="lt1"/>
                </a:solidFill>
              </a:rPr>
              <a:t>Java</a:t>
            </a:r>
            <a:endParaRPr b="1" i="0" sz="1100" u="none" cap="none" strike="noStrike">
              <a:solidFill>
                <a:schemeClr val="lt1"/>
              </a:solidFill>
              <a:latin typeface="Arial"/>
              <a:ea typeface="Arial"/>
              <a:cs typeface="Arial"/>
              <a:sym typeface="Arial"/>
            </a:endParaRPr>
          </a:p>
        </p:txBody>
      </p:sp>
      <p:sp>
        <p:nvSpPr>
          <p:cNvPr id="1041" name="Google Shape;1041;p64"/>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Estructuras Cíclicas</a:t>
            </a:r>
            <a:endParaRPr sz="3000">
              <a:solidFill>
                <a:srgbClr val="7F7F7F"/>
              </a:solidFill>
            </a:endParaRPr>
          </a:p>
        </p:txBody>
      </p:sp>
      <p:sp>
        <p:nvSpPr>
          <p:cNvPr id="1042" name="Google Shape;1042;p64"/>
          <p:cNvSpPr txBox="1"/>
          <p:nvPr/>
        </p:nvSpPr>
        <p:spPr>
          <a:xfrm>
            <a:off x="486650" y="2354550"/>
            <a:ext cx="3357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un número digitado por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la tabla de multiplicar de del 0 hasta el 30;(While)</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Arial"/>
              <a:buNone/>
            </a:pPr>
            <a:r>
              <a:t/>
            </a:r>
            <a:endParaRPr b="1"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1043" name="Google Shape;1043;p64"/>
          <p:cNvSpPr/>
          <p:nvPr/>
        </p:nvSpPr>
        <p:spPr>
          <a:xfrm>
            <a:off x="1895600" y="18145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9</a:t>
            </a:r>
            <a:endParaRPr b="1" i="0" sz="1200" u="none" cap="none" strike="noStrike">
              <a:solidFill>
                <a:srgbClr val="FFFFFF"/>
              </a:solidFill>
              <a:latin typeface="Arial"/>
              <a:ea typeface="Arial"/>
              <a:cs typeface="Arial"/>
              <a:sym typeface="Arial"/>
            </a:endParaRPr>
          </a:p>
        </p:txBody>
      </p:sp>
      <p:sp>
        <p:nvSpPr>
          <p:cNvPr id="1044" name="Google Shape;1044;p64"/>
          <p:cNvSpPr txBox="1"/>
          <p:nvPr/>
        </p:nvSpPr>
        <p:spPr>
          <a:xfrm>
            <a:off x="5421675" y="2277500"/>
            <a:ext cx="305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un programa que muestre los números pares del 1 al 100 (while)</a:t>
            </a:r>
            <a:endParaRPr b="1" sz="1000">
              <a:solidFill>
                <a:srgbClr val="666666"/>
              </a:solidFill>
              <a:latin typeface="Calibri"/>
              <a:ea typeface="Calibri"/>
              <a:cs typeface="Calibri"/>
              <a:sym typeface="Calibri"/>
            </a:endParaRPr>
          </a:p>
        </p:txBody>
      </p:sp>
      <p:sp>
        <p:nvSpPr>
          <p:cNvPr id="1045" name="Google Shape;1045;p64"/>
          <p:cNvSpPr/>
          <p:nvPr/>
        </p:nvSpPr>
        <p:spPr>
          <a:xfrm>
            <a:off x="6676875" y="1765388"/>
            <a:ext cx="540000" cy="540000"/>
          </a:xfrm>
          <a:prstGeom prst="ellipse">
            <a:avLst/>
          </a:prstGeom>
          <a:solidFill>
            <a:srgbClr val="EC232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10</a:t>
            </a:r>
            <a:endParaRPr b="1" i="0" sz="1200" u="none" cap="none" strike="noStrike">
              <a:solidFill>
                <a:srgbClr val="FFFFFF"/>
              </a:solidFill>
              <a:latin typeface="Arial"/>
              <a:ea typeface="Arial"/>
              <a:cs typeface="Arial"/>
              <a:sym typeface="Arial"/>
            </a:endParaRPr>
          </a:p>
        </p:txBody>
      </p:sp>
      <p:sp>
        <p:nvSpPr>
          <p:cNvPr id="1046" name="Google Shape;1046;p64"/>
          <p:cNvSpPr txBox="1"/>
          <p:nvPr/>
        </p:nvSpPr>
        <p:spPr>
          <a:xfrm>
            <a:off x="651413" y="3497150"/>
            <a:ext cx="3018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un programa que muestre los números pares del 1 al 100 y haga una suma de ellos (for)</a:t>
            </a:r>
            <a:endParaRPr b="1" sz="1000">
              <a:solidFill>
                <a:srgbClr val="666666"/>
              </a:solidFill>
              <a:latin typeface="Calibri"/>
              <a:ea typeface="Calibri"/>
              <a:cs typeface="Calibri"/>
              <a:sym typeface="Calibri"/>
            </a:endParaRPr>
          </a:p>
          <a:p>
            <a:pPr indent="0" lvl="0" marL="0" rtl="0" algn="ctr">
              <a:spcBef>
                <a:spcPts val="0"/>
              </a:spcBef>
              <a:spcAft>
                <a:spcPts val="0"/>
              </a:spcAft>
              <a:buClr>
                <a:schemeClr val="dk1"/>
              </a:buClr>
              <a:buSzPts val="1400"/>
              <a:buFont typeface="Arial"/>
              <a:buNone/>
            </a:pPr>
            <a:r>
              <a:t/>
            </a:r>
            <a:endParaRPr b="1"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1047" name="Google Shape;1047;p64"/>
          <p:cNvSpPr/>
          <p:nvPr/>
        </p:nvSpPr>
        <p:spPr>
          <a:xfrm>
            <a:off x="1936713" y="2993550"/>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11</a:t>
            </a:r>
            <a:endParaRPr b="1" i="0" sz="1200" u="none" cap="none" strike="noStrike">
              <a:solidFill>
                <a:srgbClr val="FFFFFF"/>
              </a:solidFill>
              <a:latin typeface="Arial"/>
              <a:ea typeface="Arial"/>
              <a:cs typeface="Arial"/>
              <a:sym typeface="Arial"/>
            </a:endParaRPr>
          </a:p>
        </p:txBody>
      </p:sp>
      <p:sp>
        <p:nvSpPr>
          <p:cNvPr id="1048" name="Google Shape;1048;p64"/>
          <p:cNvSpPr txBox="1"/>
          <p:nvPr/>
        </p:nvSpPr>
        <p:spPr>
          <a:xfrm>
            <a:off x="5449000" y="3476450"/>
            <a:ext cx="3078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un número digitado por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la tabla de multiplicar de del 0 hasta el 30 (for)</a:t>
            </a:r>
            <a:endParaRPr sz="1000">
              <a:solidFill>
                <a:srgbClr val="666666"/>
              </a:solidFill>
              <a:latin typeface="Calibri"/>
              <a:ea typeface="Calibri"/>
              <a:cs typeface="Calibri"/>
              <a:sym typeface="Calibri"/>
            </a:endParaRPr>
          </a:p>
          <a:p>
            <a:pPr indent="0" lvl="0" marL="0" rtl="0" algn="ctr">
              <a:spcBef>
                <a:spcPts val="0"/>
              </a:spcBef>
              <a:spcAft>
                <a:spcPts val="0"/>
              </a:spcAft>
              <a:buClr>
                <a:schemeClr val="dk1"/>
              </a:buClr>
              <a:buSzPts val="1300"/>
              <a:buFont typeface="Arial"/>
              <a:buNone/>
            </a:pPr>
            <a:r>
              <a:t/>
            </a:r>
            <a:endParaRPr b="1" sz="1000">
              <a:solidFill>
                <a:srgbClr val="666666"/>
              </a:solidFill>
              <a:latin typeface="Calibri"/>
              <a:ea typeface="Calibri"/>
              <a:cs typeface="Calibri"/>
              <a:sym typeface="Calibri"/>
            </a:endParaRPr>
          </a:p>
        </p:txBody>
      </p:sp>
      <p:sp>
        <p:nvSpPr>
          <p:cNvPr id="1049" name="Google Shape;1049;p64"/>
          <p:cNvSpPr/>
          <p:nvPr/>
        </p:nvSpPr>
        <p:spPr>
          <a:xfrm>
            <a:off x="6717988" y="2944388"/>
            <a:ext cx="540000" cy="540000"/>
          </a:xfrm>
          <a:prstGeom prst="ellipse">
            <a:avLst/>
          </a:prstGeom>
          <a:solidFill>
            <a:srgbClr val="EC232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12</a:t>
            </a:r>
            <a:endParaRPr b="1" i="0" sz="1200" u="none" cap="none" strike="noStrike">
              <a:solidFill>
                <a:srgbClr val="FFFFFF"/>
              </a:solidFill>
              <a:latin typeface="Arial"/>
              <a:ea typeface="Arial"/>
              <a:cs typeface="Arial"/>
              <a:sym typeface="Arial"/>
            </a:endParaRPr>
          </a:p>
        </p:txBody>
      </p:sp>
      <p:pic>
        <p:nvPicPr>
          <p:cNvPr id="1050" name="Google Shape;1050;p64"/>
          <p:cNvPicPr preferRelativeResize="0"/>
          <p:nvPr/>
        </p:nvPicPr>
        <p:blipFill rotWithShape="1">
          <a:blip r:embed="rId3">
            <a:alphaModFix/>
          </a:blip>
          <a:srcRect b="0" l="0" r="53273" t="0"/>
          <a:stretch/>
        </p:blipFill>
        <p:spPr>
          <a:xfrm>
            <a:off x="1773450" y="475725"/>
            <a:ext cx="692600" cy="923350"/>
          </a:xfrm>
          <a:prstGeom prst="rect">
            <a:avLst/>
          </a:prstGeom>
          <a:noFill/>
          <a:ln>
            <a:noFill/>
          </a:ln>
          <a:effectLst>
            <a:outerShdw blurRad="57150" rotWithShape="0" algn="bl" dir="5400000" dist="19050">
              <a:srgbClr val="000000">
                <a:alpha val="50000"/>
              </a:srgbClr>
            </a:outerShdw>
          </a:effectLst>
        </p:spPr>
      </p:pic>
      <p:sp>
        <p:nvSpPr>
          <p:cNvPr id="1051" name="Google Shape;1051;p64"/>
          <p:cNvSpPr txBox="1"/>
          <p:nvPr/>
        </p:nvSpPr>
        <p:spPr>
          <a:xfrm>
            <a:off x="3033000" y="4440125"/>
            <a:ext cx="3078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un arreglo numérico de 5 posiciones generar la suma de los numeros (for)</a:t>
            </a:r>
            <a:endParaRPr sz="1000">
              <a:solidFill>
                <a:srgbClr val="666666"/>
              </a:solidFill>
              <a:latin typeface="Calibri"/>
              <a:ea typeface="Calibri"/>
              <a:cs typeface="Calibri"/>
              <a:sym typeface="Calibri"/>
            </a:endParaRPr>
          </a:p>
          <a:p>
            <a:pPr indent="0" lvl="0" marL="0" rtl="0" algn="ctr">
              <a:spcBef>
                <a:spcPts val="0"/>
              </a:spcBef>
              <a:spcAft>
                <a:spcPts val="0"/>
              </a:spcAft>
              <a:buClr>
                <a:schemeClr val="dk1"/>
              </a:buClr>
              <a:buSzPts val="1300"/>
              <a:buFont typeface="Arial"/>
              <a:buNone/>
            </a:pPr>
            <a:r>
              <a:t/>
            </a:r>
            <a:endParaRPr b="1" sz="1000">
              <a:solidFill>
                <a:srgbClr val="666666"/>
              </a:solidFill>
              <a:latin typeface="Calibri"/>
              <a:ea typeface="Calibri"/>
              <a:cs typeface="Calibri"/>
              <a:sym typeface="Calibri"/>
            </a:endParaRPr>
          </a:p>
        </p:txBody>
      </p:sp>
      <p:sp>
        <p:nvSpPr>
          <p:cNvPr id="1052" name="Google Shape;1052;p64"/>
          <p:cNvSpPr/>
          <p:nvPr/>
        </p:nvSpPr>
        <p:spPr>
          <a:xfrm>
            <a:off x="4301988" y="3900113"/>
            <a:ext cx="540000" cy="540000"/>
          </a:xfrm>
          <a:prstGeom prst="ellipse">
            <a:avLst/>
          </a:prstGeom>
          <a:solidFill>
            <a:srgbClr val="EC232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13</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65"/>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8" name="Google Shape;1058;p65"/>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a:t>
            </a:r>
            <a:r>
              <a:rPr b="1" lang="es" sz="1100">
                <a:solidFill>
                  <a:schemeClr val="lt1"/>
                </a:solidFill>
              </a:rPr>
              <a:t>Java</a:t>
            </a:r>
            <a:endParaRPr b="1" i="0" sz="1100" u="none" cap="none" strike="noStrike">
              <a:solidFill>
                <a:schemeClr val="lt1"/>
              </a:solidFill>
              <a:latin typeface="Arial"/>
              <a:ea typeface="Arial"/>
              <a:cs typeface="Arial"/>
              <a:sym typeface="Arial"/>
            </a:endParaRPr>
          </a:p>
        </p:txBody>
      </p:sp>
      <p:sp>
        <p:nvSpPr>
          <p:cNvPr id="1059" name="Google Shape;1059;p65"/>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Funciones</a:t>
            </a:r>
            <a:endParaRPr sz="3000">
              <a:solidFill>
                <a:srgbClr val="7F7F7F"/>
              </a:solidFill>
            </a:endParaRPr>
          </a:p>
        </p:txBody>
      </p:sp>
      <p:sp>
        <p:nvSpPr>
          <p:cNvPr id="1060" name="Google Shape;1060;p65"/>
          <p:cNvSpPr txBox="1"/>
          <p:nvPr/>
        </p:nvSpPr>
        <p:spPr>
          <a:xfrm>
            <a:off x="579288" y="3087975"/>
            <a:ext cx="33579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rgbClr val="808080"/>
                </a:solidFill>
                <a:latin typeface="Calibri"/>
                <a:ea typeface="Calibri"/>
                <a:cs typeface="Calibri"/>
                <a:sym typeface="Calibri"/>
              </a:rPr>
              <a:t>Dada </a:t>
            </a:r>
            <a:r>
              <a:rPr lang="es" sz="1000">
                <a:solidFill>
                  <a:srgbClr val="808080"/>
                </a:solidFill>
                <a:latin typeface="Calibri"/>
                <a:ea typeface="Calibri"/>
                <a:cs typeface="Calibri"/>
                <a:sym typeface="Calibri"/>
              </a:rPr>
              <a:t>una contraseña a registrar por el usuario generar validaciones de si esta contraseña es segura o no teniendo en cuenta que una contraseña es segura si:</a:t>
            </a:r>
            <a:endParaRPr sz="1000">
              <a:solidFill>
                <a:srgbClr val="808080"/>
              </a:solidFill>
              <a:latin typeface="Calibri"/>
              <a:ea typeface="Calibri"/>
              <a:cs typeface="Calibri"/>
              <a:sym typeface="Calibri"/>
            </a:endParaRPr>
          </a:p>
          <a:p>
            <a:pPr indent="0" lvl="0" marL="0" rtl="0" algn="ctr">
              <a:spcBef>
                <a:spcPts val="0"/>
              </a:spcBef>
              <a:spcAft>
                <a:spcPts val="0"/>
              </a:spcAft>
              <a:buNone/>
            </a:pPr>
            <a:r>
              <a:t/>
            </a:r>
            <a:endParaRPr sz="1000">
              <a:solidFill>
                <a:srgbClr val="808080"/>
              </a:solidFill>
              <a:latin typeface="Calibri"/>
              <a:ea typeface="Calibri"/>
              <a:cs typeface="Calibri"/>
              <a:sym typeface="Calibri"/>
            </a:endParaRPr>
          </a:p>
          <a:p>
            <a:pPr indent="-292100" lvl="0" marL="457200" rtl="0" algn="l">
              <a:spcBef>
                <a:spcPts val="0"/>
              </a:spcBef>
              <a:spcAft>
                <a:spcPts val="0"/>
              </a:spcAft>
              <a:buClr>
                <a:srgbClr val="808080"/>
              </a:buClr>
              <a:buSzPts val="1000"/>
              <a:buFont typeface="Calibri"/>
              <a:buChar char="-"/>
            </a:pPr>
            <a:r>
              <a:rPr lang="es" sz="1000">
                <a:solidFill>
                  <a:srgbClr val="808080"/>
                </a:solidFill>
                <a:latin typeface="Calibri"/>
                <a:ea typeface="Calibri"/>
                <a:cs typeface="Calibri"/>
                <a:sym typeface="Calibri"/>
              </a:rPr>
              <a:t>Tiene más de 8 Caracteres</a:t>
            </a:r>
            <a:endParaRPr sz="1000">
              <a:solidFill>
                <a:srgbClr val="808080"/>
              </a:solidFill>
              <a:latin typeface="Calibri"/>
              <a:ea typeface="Calibri"/>
              <a:cs typeface="Calibri"/>
              <a:sym typeface="Calibri"/>
            </a:endParaRPr>
          </a:p>
          <a:p>
            <a:pPr indent="-292100" lvl="0" marL="457200" rtl="0" algn="l">
              <a:spcBef>
                <a:spcPts val="0"/>
              </a:spcBef>
              <a:spcAft>
                <a:spcPts val="0"/>
              </a:spcAft>
              <a:buClr>
                <a:srgbClr val="808080"/>
              </a:buClr>
              <a:buSzPts val="1000"/>
              <a:buFont typeface="Calibri"/>
              <a:buChar char="-"/>
            </a:pPr>
            <a:r>
              <a:rPr lang="es" sz="1000">
                <a:solidFill>
                  <a:srgbClr val="808080"/>
                </a:solidFill>
                <a:latin typeface="Calibri"/>
                <a:ea typeface="Calibri"/>
                <a:cs typeface="Calibri"/>
                <a:sym typeface="Calibri"/>
              </a:rPr>
              <a:t>Tiene al menos una letra mayúscula</a:t>
            </a:r>
            <a:endParaRPr sz="1000">
              <a:solidFill>
                <a:srgbClr val="808080"/>
              </a:solidFill>
              <a:latin typeface="Calibri"/>
              <a:ea typeface="Calibri"/>
              <a:cs typeface="Calibri"/>
              <a:sym typeface="Calibri"/>
            </a:endParaRPr>
          </a:p>
          <a:p>
            <a:pPr indent="-292100" lvl="0" marL="457200" rtl="0" algn="l">
              <a:spcBef>
                <a:spcPts val="0"/>
              </a:spcBef>
              <a:spcAft>
                <a:spcPts val="0"/>
              </a:spcAft>
              <a:buClr>
                <a:srgbClr val="808080"/>
              </a:buClr>
              <a:buSzPts val="1000"/>
              <a:buFont typeface="Calibri"/>
              <a:buChar char="-"/>
            </a:pPr>
            <a:r>
              <a:rPr lang="es" sz="1000">
                <a:solidFill>
                  <a:srgbClr val="808080"/>
                </a:solidFill>
                <a:latin typeface="Calibri"/>
                <a:ea typeface="Calibri"/>
                <a:cs typeface="Calibri"/>
                <a:sym typeface="Calibri"/>
              </a:rPr>
              <a:t>Tiene al menos un número</a:t>
            </a:r>
            <a:endParaRPr b="1" sz="600">
              <a:solidFill>
                <a:srgbClr val="666666"/>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t/>
            </a:r>
            <a:endParaRPr b="1" sz="6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600">
              <a:solidFill>
                <a:srgbClr val="666666"/>
              </a:solidFill>
              <a:latin typeface="Calibri"/>
              <a:ea typeface="Calibri"/>
              <a:cs typeface="Calibri"/>
              <a:sym typeface="Calibri"/>
            </a:endParaRPr>
          </a:p>
        </p:txBody>
      </p:sp>
      <p:sp>
        <p:nvSpPr>
          <p:cNvPr id="1061" name="Google Shape;1061;p65"/>
          <p:cNvSpPr/>
          <p:nvPr/>
        </p:nvSpPr>
        <p:spPr>
          <a:xfrm>
            <a:off x="1988238" y="2547975"/>
            <a:ext cx="540000" cy="540000"/>
          </a:xfrm>
          <a:prstGeom prst="ellipse">
            <a:avLst/>
          </a:prstGeom>
          <a:solidFill>
            <a:srgbClr val="3772A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14</a:t>
            </a:r>
            <a:endParaRPr b="1" i="0" sz="1200" u="none" cap="none" strike="noStrike">
              <a:solidFill>
                <a:srgbClr val="FFFFFF"/>
              </a:solidFill>
              <a:latin typeface="Arial"/>
              <a:ea typeface="Arial"/>
              <a:cs typeface="Arial"/>
              <a:sym typeface="Arial"/>
            </a:endParaRPr>
          </a:p>
        </p:txBody>
      </p:sp>
      <p:sp>
        <p:nvSpPr>
          <p:cNvPr id="1062" name="Google Shape;1062;p65"/>
          <p:cNvSpPr txBox="1"/>
          <p:nvPr/>
        </p:nvSpPr>
        <p:spPr>
          <a:xfrm>
            <a:off x="5514313" y="3010925"/>
            <a:ext cx="3050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operación de dos números digitados por el usuario pudiendo el usuario sumar, restar, multiplicar o dividir</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rPr b="1" lang="es" sz="1000">
                <a:solidFill>
                  <a:srgbClr val="666666"/>
                </a:solidFill>
                <a:latin typeface="Calibri"/>
                <a:ea typeface="Calibri"/>
                <a:cs typeface="Calibri"/>
                <a:sym typeface="Calibri"/>
              </a:rPr>
              <a:t>USANDO FUNCIONES</a:t>
            </a:r>
            <a:endParaRPr b="1" sz="1000">
              <a:solidFill>
                <a:srgbClr val="666666"/>
              </a:solidFill>
              <a:latin typeface="Calibri"/>
              <a:ea typeface="Calibri"/>
              <a:cs typeface="Calibri"/>
              <a:sym typeface="Calibri"/>
            </a:endParaRPr>
          </a:p>
        </p:txBody>
      </p:sp>
      <p:sp>
        <p:nvSpPr>
          <p:cNvPr id="1063" name="Google Shape;1063;p65"/>
          <p:cNvSpPr/>
          <p:nvPr/>
        </p:nvSpPr>
        <p:spPr>
          <a:xfrm>
            <a:off x="6769513" y="2498813"/>
            <a:ext cx="540000" cy="540000"/>
          </a:xfrm>
          <a:prstGeom prst="ellipse">
            <a:avLst/>
          </a:prstGeom>
          <a:solidFill>
            <a:srgbClr val="EC232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15</a:t>
            </a:r>
            <a:endParaRPr b="1" i="0" sz="1200" u="none" cap="none" strike="noStrike">
              <a:solidFill>
                <a:srgbClr val="FFFFFF"/>
              </a:solidFill>
              <a:latin typeface="Arial"/>
              <a:ea typeface="Arial"/>
              <a:cs typeface="Arial"/>
              <a:sym typeface="Arial"/>
            </a:endParaRPr>
          </a:p>
        </p:txBody>
      </p:sp>
      <p:pic>
        <p:nvPicPr>
          <p:cNvPr id="1064" name="Google Shape;1064;p65"/>
          <p:cNvPicPr preferRelativeResize="0"/>
          <p:nvPr/>
        </p:nvPicPr>
        <p:blipFill rotWithShape="1">
          <a:blip r:embed="rId3">
            <a:alphaModFix/>
          </a:blip>
          <a:srcRect b="0" l="0" r="53273" t="0"/>
          <a:stretch/>
        </p:blipFill>
        <p:spPr>
          <a:xfrm>
            <a:off x="1773450" y="475725"/>
            <a:ext cx="692600" cy="923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pic>
        <p:nvPicPr>
          <p:cNvPr id="1069" name="Google Shape;1069;p6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70" name="Google Shape;1070;p66"/>
          <p:cNvSpPr txBox="1"/>
          <p:nvPr>
            <p:ph type="title"/>
          </p:nvPr>
        </p:nvSpPr>
        <p:spPr>
          <a:xfrm>
            <a:off x="1360375" y="1812823"/>
            <a:ext cx="6479400" cy="1237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800"/>
              </a:spcBef>
              <a:spcAft>
                <a:spcPts val="0"/>
              </a:spcAft>
              <a:buSzPts val="1400"/>
              <a:buNone/>
            </a:pPr>
            <a:r>
              <a:rPr b="1" lang="es" sz="4100">
                <a:solidFill>
                  <a:srgbClr val="0B5394"/>
                </a:solidFill>
              </a:rPr>
              <a:t>Introducción PHP</a:t>
            </a:r>
            <a:endParaRPr b="1" sz="4100">
              <a:solidFill>
                <a:srgbClr val="0B5394"/>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67"/>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76" name="Google Shape;1076;p67"/>
          <p:cNvSpPr txBox="1"/>
          <p:nvPr>
            <p:ph type="title"/>
          </p:nvPr>
        </p:nvSpPr>
        <p:spPr>
          <a:xfrm>
            <a:off x="4314601" y="651900"/>
            <a:ext cx="48294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Concepto</a:t>
            </a:r>
            <a:endParaRPr sz="3000">
              <a:solidFill>
                <a:srgbClr val="7F7F7F"/>
              </a:solidFill>
            </a:endParaRPr>
          </a:p>
        </p:txBody>
      </p:sp>
      <p:sp>
        <p:nvSpPr>
          <p:cNvPr id="1077" name="Google Shape;1077;p67"/>
          <p:cNvSpPr txBox="1"/>
          <p:nvPr/>
        </p:nvSpPr>
        <p:spPr>
          <a:xfrm>
            <a:off x="4826906" y="1549313"/>
            <a:ext cx="3886800" cy="3290700"/>
          </a:xfrm>
          <a:prstGeom prst="rect">
            <a:avLst/>
          </a:prstGeom>
          <a:noFill/>
          <a:ln>
            <a:noFill/>
          </a:ln>
        </p:spPr>
        <p:txBody>
          <a:bodyPr anchorCtr="0" anchor="t" bIns="34275" lIns="68575" spcFirstLastPara="1" rIns="68575" wrap="square" tIns="34275">
            <a:noAutofit/>
          </a:bodyPr>
          <a:lstStyle/>
          <a:p>
            <a:pPr indent="0" lvl="0" marL="0" rtl="0" algn="just">
              <a:lnSpc>
                <a:spcPct val="115000"/>
              </a:lnSpc>
              <a:spcBef>
                <a:spcPts val="0"/>
              </a:spcBef>
              <a:spcAft>
                <a:spcPts val="0"/>
              </a:spcAft>
              <a:buClr>
                <a:schemeClr val="dk1"/>
              </a:buClr>
              <a:buSzPts val="1100"/>
              <a:buFont typeface="Arial"/>
              <a:buNone/>
            </a:pPr>
            <a:r>
              <a:rPr b="1" lang="es" sz="1100">
                <a:solidFill>
                  <a:srgbClr val="434343"/>
                </a:solidFill>
              </a:rPr>
              <a:t>PHP</a:t>
            </a:r>
            <a:r>
              <a:rPr lang="es" sz="1100">
                <a:solidFill>
                  <a:srgbClr val="434343"/>
                </a:solidFill>
              </a:rPr>
              <a:t> e</a:t>
            </a:r>
            <a:r>
              <a:rPr lang="es" sz="1100">
                <a:solidFill>
                  <a:srgbClr val="434343"/>
                </a:solidFill>
              </a:rPr>
              <a:t>s uno de los lenguajes de programación más utilizados en el ámbito web, este permite ejecutar comandos o abrir conexiones de red desde el servidor.. </a:t>
            </a:r>
            <a:endParaRPr sz="1100">
              <a:solidFill>
                <a:srgbClr val="434343"/>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rgbClr val="434343"/>
              </a:solidFill>
            </a:endParaRPr>
          </a:p>
          <a:p>
            <a:pPr indent="0" lvl="0" marL="0" rtl="0" algn="just">
              <a:lnSpc>
                <a:spcPct val="115000"/>
              </a:lnSpc>
              <a:spcBef>
                <a:spcPts val="0"/>
              </a:spcBef>
              <a:spcAft>
                <a:spcPts val="0"/>
              </a:spcAft>
              <a:buClr>
                <a:schemeClr val="dk1"/>
              </a:buClr>
              <a:buSzPts val="1100"/>
              <a:buFont typeface="Arial"/>
              <a:buNone/>
            </a:pPr>
            <a:r>
              <a:rPr lang="es" sz="1100">
                <a:solidFill>
                  <a:srgbClr val="434343"/>
                </a:solidFill>
              </a:rPr>
              <a:t>Actualmente es muy usado para múltiples propósitos, los más importantes son:</a:t>
            </a:r>
            <a:endParaRPr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Desarrollo Web.</a:t>
            </a:r>
            <a:endParaRPr b="1"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Backend de Páginas Web.</a:t>
            </a:r>
            <a:endParaRPr b="1"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Aplicaciones de escritorio.</a:t>
            </a:r>
            <a:endParaRPr b="1" sz="1100">
              <a:solidFill>
                <a:srgbClr val="434343"/>
              </a:solidFill>
            </a:endParaRPr>
          </a:p>
          <a:p>
            <a:pPr indent="-298450" lvl="0" marL="457200" rtl="0" algn="just">
              <a:lnSpc>
                <a:spcPct val="115000"/>
              </a:lnSpc>
              <a:spcBef>
                <a:spcPts val="0"/>
              </a:spcBef>
              <a:spcAft>
                <a:spcPts val="0"/>
              </a:spcAft>
              <a:buClr>
                <a:srgbClr val="434343"/>
              </a:buClr>
              <a:buSzPts val="1100"/>
              <a:buChar char="●"/>
            </a:pPr>
            <a:r>
              <a:rPr b="1" lang="es" sz="1100">
                <a:solidFill>
                  <a:srgbClr val="434343"/>
                </a:solidFill>
              </a:rPr>
              <a:t>Programas multipropósito</a:t>
            </a:r>
            <a:r>
              <a:rPr lang="es" sz="1100">
                <a:solidFill>
                  <a:srgbClr val="434343"/>
                </a:solidFill>
              </a:rPr>
              <a:t>.</a:t>
            </a:r>
            <a:endParaRPr sz="1100">
              <a:solidFill>
                <a:srgbClr val="434343"/>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434343"/>
              </a:solidFill>
            </a:endParaRPr>
          </a:p>
          <a:p>
            <a:pPr indent="0" lvl="0" marL="0" rtl="0" algn="l">
              <a:lnSpc>
                <a:spcPct val="115000"/>
              </a:lnSpc>
              <a:spcBef>
                <a:spcPts val="0"/>
              </a:spcBef>
              <a:spcAft>
                <a:spcPts val="0"/>
              </a:spcAft>
              <a:buNone/>
            </a:pPr>
            <a:r>
              <a:rPr lang="es" sz="1100">
                <a:solidFill>
                  <a:srgbClr val="434343"/>
                </a:solidFill>
              </a:rPr>
              <a:t>Java fue creado en los 90 por Rasmus </a:t>
            </a:r>
            <a:r>
              <a:rPr lang="es" sz="1100">
                <a:solidFill>
                  <a:srgbClr val="434343"/>
                </a:solidFill>
              </a:rPr>
              <a:t>Lerdorf</a:t>
            </a:r>
            <a:r>
              <a:rPr lang="es" sz="1100">
                <a:solidFill>
                  <a:srgbClr val="434343"/>
                </a:solidFill>
              </a:rPr>
              <a:t> y actualmente está en su versión 8 la cual es soportada por PHP net.</a:t>
            </a:r>
            <a:endParaRPr sz="1100">
              <a:solidFill>
                <a:srgbClr val="434343"/>
              </a:solidFill>
            </a:endParaRPr>
          </a:p>
        </p:txBody>
      </p:sp>
      <p:sp>
        <p:nvSpPr>
          <p:cNvPr id="1078" name="Google Shape;1078;p67"/>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PHP</a:t>
            </a:r>
            <a:endParaRPr b="1" i="0" sz="1100" u="none" cap="none" strike="noStrike">
              <a:solidFill>
                <a:schemeClr val="lt1"/>
              </a:solidFill>
              <a:latin typeface="Arial"/>
              <a:ea typeface="Arial"/>
              <a:cs typeface="Arial"/>
              <a:sym typeface="Arial"/>
            </a:endParaRPr>
          </a:p>
        </p:txBody>
      </p:sp>
      <p:cxnSp>
        <p:nvCxnSpPr>
          <p:cNvPr id="1079" name="Google Shape;1079;p67"/>
          <p:cNvCxnSpPr/>
          <p:nvPr/>
        </p:nvCxnSpPr>
        <p:spPr>
          <a:xfrm>
            <a:off x="4486051" y="1242750"/>
            <a:ext cx="0" cy="332400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3730"/>
              </a:srgbClr>
            </a:outerShdw>
          </a:effectLst>
        </p:spPr>
      </p:cxnSp>
      <p:pic>
        <p:nvPicPr>
          <p:cNvPr id="1080" name="Google Shape;1080;p67"/>
          <p:cNvPicPr preferRelativeResize="0"/>
          <p:nvPr/>
        </p:nvPicPr>
        <p:blipFill>
          <a:blip r:embed="rId3">
            <a:alphaModFix/>
          </a:blip>
          <a:stretch>
            <a:fillRect/>
          </a:stretch>
        </p:blipFill>
        <p:spPr>
          <a:xfrm>
            <a:off x="1407189" y="2364200"/>
            <a:ext cx="1447437" cy="785257"/>
          </a:xfrm>
          <a:prstGeom prst="rect">
            <a:avLst/>
          </a:prstGeom>
          <a:noFill/>
          <a:ln>
            <a:noFill/>
          </a:ln>
        </p:spPr>
      </p:pic>
      <p:pic>
        <p:nvPicPr>
          <p:cNvPr id="1081" name="Google Shape;1081;p67"/>
          <p:cNvPicPr preferRelativeResize="0"/>
          <p:nvPr/>
        </p:nvPicPr>
        <p:blipFill>
          <a:blip r:embed="rId4">
            <a:alphaModFix/>
          </a:blip>
          <a:stretch>
            <a:fillRect/>
          </a:stretch>
        </p:blipFill>
        <p:spPr>
          <a:xfrm>
            <a:off x="1192274" y="1988626"/>
            <a:ext cx="333576" cy="333575"/>
          </a:xfrm>
          <a:prstGeom prst="rect">
            <a:avLst/>
          </a:prstGeom>
          <a:noFill/>
          <a:ln>
            <a:noFill/>
          </a:ln>
        </p:spPr>
      </p:pic>
      <p:pic>
        <p:nvPicPr>
          <p:cNvPr id="1082" name="Google Shape;1082;p67"/>
          <p:cNvPicPr preferRelativeResize="0"/>
          <p:nvPr/>
        </p:nvPicPr>
        <p:blipFill rotWithShape="1">
          <a:blip r:embed="rId5">
            <a:alphaModFix/>
          </a:blip>
          <a:srcRect b="32942" l="33701" r="34186" t="7530"/>
          <a:stretch/>
        </p:blipFill>
        <p:spPr>
          <a:xfrm>
            <a:off x="2814650" y="2138202"/>
            <a:ext cx="292399" cy="292400"/>
          </a:xfrm>
          <a:prstGeom prst="rect">
            <a:avLst/>
          </a:prstGeom>
          <a:noFill/>
          <a:ln>
            <a:noFill/>
          </a:ln>
        </p:spPr>
      </p:pic>
      <p:pic>
        <p:nvPicPr>
          <p:cNvPr id="1083" name="Google Shape;1083;p67"/>
          <p:cNvPicPr preferRelativeResize="0"/>
          <p:nvPr/>
        </p:nvPicPr>
        <p:blipFill rotWithShape="1">
          <a:blip r:embed="rId6">
            <a:alphaModFix/>
          </a:blip>
          <a:srcRect b="14581" l="24750" r="24891" t="15819"/>
          <a:stretch/>
        </p:blipFill>
        <p:spPr>
          <a:xfrm>
            <a:off x="2522251" y="3212051"/>
            <a:ext cx="333575" cy="333575"/>
          </a:xfrm>
          <a:prstGeom prst="rect">
            <a:avLst/>
          </a:prstGeom>
          <a:noFill/>
          <a:ln>
            <a:noFill/>
          </a:ln>
        </p:spPr>
      </p:pic>
      <p:pic>
        <p:nvPicPr>
          <p:cNvPr id="1084" name="Google Shape;1084;p67"/>
          <p:cNvPicPr preferRelativeResize="0"/>
          <p:nvPr/>
        </p:nvPicPr>
        <p:blipFill>
          <a:blip r:embed="rId7">
            <a:alphaModFix/>
          </a:blip>
          <a:stretch>
            <a:fillRect/>
          </a:stretch>
        </p:blipFill>
        <p:spPr>
          <a:xfrm>
            <a:off x="1246600" y="3191458"/>
            <a:ext cx="333575" cy="333575"/>
          </a:xfrm>
          <a:prstGeom prst="rect">
            <a:avLst/>
          </a:prstGeom>
          <a:noFill/>
          <a:ln>
            <a:noFill/>
          </a:ln>
        </p:spPr>
      </p:pic>
      <p:pic>
        <p:nvPicPr>
          <p:cNvPr id="1085" name="Google Shape;1085;p67"/>
          <p:cNvPicPr preferRelativeResize="0"/>
          <p:nvPr/>
        </p:nvPicPr>
        <p:blipFill>
          <a:blip r:embed="rId8">
            <a:alphaModFix/>
          </a:blip>
          <a:stretch>
            <a:fillRect/>
          </a:stretch>
        </p:blipFill>
        <p:spPr>
          <a:xfrm>
            <a:off x="1964124" y="1652425"/>
            <a:ext cx="333574" cy="3361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8"/>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91" name="Google Shape;1091;p68"/>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PHP</a:t>
            </a:r>
            <a:endParaRPr b="1" sz="1100">
              <a:solidFill>
                <a:schemeClr val="lt1"/>
              </a:solidFill>
            </a:endParaRPr>
          </a:p>
        </p:txBody>
      </p:sp>
      <p:sp>
        <p:nvSpPr>
          <p:cNvPr id="1092" name="Google Shape;1092;p68"/>
          <p:cNvSpPr txBox="1"/>
          <p:nvPr/>
        </p:nvSpPr>
        <p:spPr>
          <a:xfrm>
            <a:off x="824100" y="4534255"/>
            <a:ext cx="28437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Es </a:t>
            </a:r>
            <a:r>
              <a:rPr b="1" lang="es" sz="900">
                <a:solidFill>
                  <a:srgbClr val="434343"/>
                </a:solidFill>
              </a:rPr>
              <a:t>interpretado</a:t>
            </a:r>
            <a:r>
              <a:rPr lang="es" sz="900">
                <a:solidFill>
                  <a:srgbClr val="434343"/>
                </a:solidFill>
              </a:rPr>
              <a:t>: El código no se compila a lenguaje máquina.</a:t>
            </a:r>
            <a:endParaRPr sz="900">
              <a:solidFill>
                <a:srgbClr val="434343"/>
              </a:solidFill>
            </a:endParaRPr>
          </a:p>
        </p:txBody>
      </p:sp>
      <p:sp>
        <p:nvSpPr>
          <p:cNvPr id="1093" name="Google Shape;1093;p68"/>
          <p:cNvSpPr/>
          <p:nvPr/>
        </p:nvSpPr>
        <p:spPr>
          <a:xfrm rot="-7934765">
            <a:off x="5863668" y="3531719"/>
            <a:ext cx="1224545" cy="850524"/>
          </a:xfrm>
          <a:prstGeom prst="flowChartManualOperation">
            <a:avLst/>
          </a:prstGeom>
          <a:solidFill>
            <a:srgbClr val="0D11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68"/>
          <p:cNvSpPr/>
          <p:nvPr/>
        </p:nvSpPr>
        <p:spPr>
          <a:xfrm rot="-6158109">
            <a:off x="5406080" y="2630632"/>
            <a:ext cx="1211648" cy="859331"/>
          </a:xfrm>
          <a:prstGeom prst="flowChartManualOperation">
            <a:avLst/>
          </a:prstGeom>
          <a:solidFill>
            <a:srgbClr val="361F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68"/>
          <p:cNvSpPr/>
          <p:nvPr/>
        </p:nvSpPr>
        <p:spPr>
          <a:xfrm rot="-4361831">
            <a:off x="5452278" y="1644246"/>
            <a:ext cx="1212926" cy="858467"/>
          </a:xfrm>
          <a:prstGeom prst="flowChartManualOperation">
            <a:avLst/>
          </a:prstGeom>
          <a:solidFill>
            <a:srgbClr val="4446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68"/>
          <p:cNvSpPr/>
          <p:nvPr/>
        </p:nvSpPr>
        <p:spPr>
          <a:xfrm rot="-2579163">
            <a:off x="5978175" y="814415"/>
            <a:ext cx="1227248" cy="848654"/>
          </a:xfrm>
          <a:prstGeom prst="flowChartManualOperation">
            <a:avLst/>
          </a:prstGeom>
          <a:solidFill>
            <a:srgbClr val="6E40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68"/>
          <p:cNvSpPr txBox="1"/>
          <p:nvPr/>
        </p:nvSpPr>
        <p:spPr>
          <a:xfrm rot="-1365059">
            <a:off x="6348437" y="3684100"/>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1</a:t>
            </a:r>
            <a:endParaRPr b="1" i="0" sz="2600" u="none" cap="none" strike="noStrike">
              <a:solidFill>
                <a:srgbClr val="FFFFFF"/>
              </a:solidFill>
              <a:latin typeface="Calibri"/>
              <a:ea typeface="Calibri"/>
              <a:cs typeface="Calibri"/>
              <a:sym typeface="Calibri"/>
            </a:endParaRPr>
          </a:p>
        </p:txBody>
      </p:sp>
      <p:sp>
        <p:nvSpPr>
          <p:cNvPr id="1098" name="Google Shape;1098;p68"/>
          <p:cNvSpPr txBox="1"/>
          <p:nvPr/>
        </p:nvSpPr>
        <p:spPr>
          <a:xfrm rot="-1365059">
            <a:off x="5884405" y="2787427"/>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2</a:t>
            </a:r>
            <a:endParaRPr b="1" i="0" sz="2600" u="none" cap="none" strike="noStrike">
              <a:solidFill>
                <a:srgbClr val="FFFFFF"/>
              </a:solidFill>
              <a:latin typeface="Calibri"/>
              <a:ea typeface="Calibri"/>
              <a:cs typeface="Calibri"/>
              <a:sym typeface="Calibri"/>
            </a:endParaRPr>
          </a:p>
        </p:txBody>
      </p:sp>
      <p:sp>
        <p:nvSpPr>
          <p:cNvPr id="1099" name="Google Shape;1099;p68"/>
          <p:cNvSpPr txBox="1"/>
          <p:nvPr/>
        </p:nvSpPr>
        <p:spPr>
          <a:xfrm rot="-1365059">
            <a:off x="5871606" y="1764731"/>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3</a:t>
            </a:r>
            <a:endParaRPr b="1" i="0" sz="2600" u="none" cap="none" strike="noStrike">
              <a:solidFill>
                <a:srgbClr val="FFFFFF"/>
              </a:solidFill>
              <a:latin typeface="Calibri"/>
              <a:ea typeface="Calibri"/>
              <a:cs typeface="Calibri"/>
              <a:sym typeface="Calibri"/>
            </a:endParaRPr>
          </a:p>
        </p:txBody>
      </p:sp>
      <p:sp>
        <p:nvSpPr>
          <p:cNvPr id="1100" name="Google Shape;1100;p68"/>
          <p:cNvSpPr txBox="1"/>
          <p:nvPr/>
        </p:nvSpPr>
        <p:spPr>
          <a:xfrm rot="-1365059">
            <a:off x="6430104" y="980225"/>
            <a:ext cx="272285" cy="58505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es" sz="2600" u="none" cap="none" strike="noStrike">
                <a:solidFill>
                  <a:srgbClr val="FFFFFF"/>
                </a:solidFill>
                <a:latin typeface="Calibri"/>
                <a:ea typeface="Calibri"/>
                <a:cs typeface="Calibri"/>
                <a:sym typeface="Calibri"/>
              </a:rPr>
              <a:t>4</a:t>
            </a:r>
            <a:endParaRPr b="1" i="0" sz="2600" u="none" cap="none" strike="noStrike">
              <a:solidFill>
                <a:srgbClr val="FFFFFF"/>
              </a:solidFill>
              <a:latin typeface="Calibri"/>
              <a:ea typeface="Calibri"/>
              <a:cs typeface="Calibri"/>
              <a:sym typeface="Calibri"/>
            </a:endParaRPr>
          </a:p>
        </p:txBody>
      </p:sp>
      <p:sp>
        <p:nvSpPr>
          <p:cNvPr id="1101" name="Google Shape;1101;p68"/>
          <p:cNvSpPr/>
          <p:nvPr/>
        </p:nvSpPr>
        <p:spPr>
          <a:xfrm>
            <a:off x="5592658" y="4142002"/>
            <a:ext cx="409500" cy="398700"/>
          </a:xfrm>
          <a:prstGeom prst="ellipse">
            <a:avLst/>
          </a:prstGeom>
          <a:solidFill>
            <a:srgbClr val="4446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8"/>
          <p:cNvSpPr/>
          <p:nvPr/>
        </p:nvSpPr>
        <p:spPr>
          <a:xfrm>
            <a:off x="5054715" y="3004369"/>
            <a:ext cx="409500" cy="398700"/>
          </a:xfrm>
          <a:prstGeom prst="ellipse">
            <a:avLst/>
          </a:prstGeom>
          <a:solidFill>
            <a:srgbClr val="361F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8"/>
          <p:cNvSpPr/>
          <p:nvPr/>
        </p:nvSpPr>
        <p:spPr>
          <a:xfrm>
            <a:off x="5054668" y="1750013"/>
            <a:ext cx="409500" cy="398700"/>
          </a:xfrm>
          <a:prstGeom prst="ellipse">
            <a:avLst/>
          </a:prstGeom>
          <a:solidFill>
            <a:srgbClr val="4446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8"/>
          <p:cNvSpPr/>
          <p:nvPr/>
        </p:nvSpPr>
        <p:spPr>
          <a:xfrm>
            <a:off x="5794256" y="605260"/>
            <a:ext cx="409500" cy="398700"/>
          </a:xfrm>
          <a:prstGeom prst="ellipse">
            <a:avLst/>
          </a:prstGeom>
          <a:solidFill>
            <a:srgbClr val="6E40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8"/>
          <p:cNvSpPr txBox="1"/>
          <p:nvPr/>
        </p:nvSpPr>
        <p:spPr>
          <a:xfrm>
            <a:off x="1392812" y="588633"/>
            <a:ext cx="1706100" cy="432000"/>
          </a:xfrm>
          <a:prstGeom prst="rect">
            <a:avLst/>
          </a:prstGeom>
          <a:solidFill>
            <a:srgbClr val="6E40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MULTIPARADIGMA</a:t>
            </a:r>
            <a:endParaRPr b="1">
              <a:solidFill>
                <a:schemeClr val="lt1"/>
              </a:solidFill>
              <a:latin typeface="Calibri"/>
              <a:ea typeface="Calibri"/>
              <a:cs typeface="Calibri"/>
              <a:sym typeface="Calibri"/>
            </a:endParaRPr>
          </a:p>
        </p:txBody>
      </p:sp>
      <p:sp>
        <p:nvSpPr>
          <p:cNvPr id="1106" name="Google Shape;1106;p68"/>
          <p:cNvSpPr txBox="1"/>
          <p:nvPr/>
        </p:nvSpPr>
        <p:spPr>
          <a:xfrm>
            <a:off x="824100" y="1042771"/>
            <a:ext cx="28437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Soporta la programación programación </a:t>
            </a:r>
            <a:r>
              <a:rPr b="1" lang="es" sz="900">
                <a:solidFill>
                  <a:srgbClr val="434343"/>
                </a:solidFill>
              </a:rPr>
              <a:t>Imperativa</a:t>
            </a:r>
            <a:r>
              <a:rPr lang="es" sz="900">
                <a:solidFill>
                  <a:srgbClr val="434343"/>
                </a:solidFill>
              </a:rPr>
              <a:t> </a:t>
            </a:r>
            <a:r>
              <a:rPr b="1" lang="es" sz="900">
                <a:solidFill>
                  <a:srgbClr val="434343"/>
                </a:solidFill>
              </a:rPr>
              <a:t>orientada a objetos</a:t>
            </a:r>
            <a:r>
              <a:rPr lang="es" sz="900">
                <a:solidFill>
                  <a:srgbClr val="434343"/>
                </a:solidFill>
              </a:rPr>
              <a:t> y </a:t>
            </a:r>
            <a:r>
              <a:rPr b="1" lang="es" sz="900">
                <a:solidFill>
                  <a:srgbClr val="434343"/>
                </a:solidFill>
              </a:rPr>
              <a:t>funcional</a:t>
            </a:r>
            <a:endParaRPr sz="900">
              <a:solidFill>
                <a:srgbClr val="434343"/>
              </a:solidFill>
            </a:endParaRPr>
          </a:p>
        </p:txBody>
      </p:sp>
      <p:cxnSp>
        <p:nvCxnSpPr>
          <p:cNvPr id="1107" name="Google Shape;1107;p68"/>
          <p:cNvCxnSpPr>
            <a:stCxn id="1105" idx="3"/>
            <a:endCxn id="1104" idx="2"/>
          </p:cNvCxnSpPr>
          <p:nvPr/>
        </p:nvCxnSpPr>
        <p:spPr>
          <a:xfrm>
            <a:off x="3098912" y="804633"/>
            <a:ext cx="2695200" cy="0"/>
          </a:xfrm>
          <a:prstGeom prst="straightConnector1">
            <a:avLst/>
          </a:prstGeom>
          <a:noFill/>
          <a:ln cap="flat" cmpd="sng" w="19050">
            <a:solidFill>
              <a:srgbClr val="6E408E"/>
            </a:solidFill>
            <a:prstDash val="solid"/>
            <a:round/>
            <a:headEnd len="med" w="med" type="none"/>
            <a:tailEnd len="med" w="med" type="none"/>
          </a:ln>
        </p:spPr>
      </p:cxnSp>
      <p:sp>
        <p:nvSpPr>
          <p:cNvPr id="1108" name="Google Shape;1108;p68"/>
          <p:cNvSpPr txBox="1"/>
          <p:nvPr/>
        </p:nvSpPr>
        <p:spPr>
          <a:xfrm>
            <a:off x="1392812" y="1733344"/>
            <a:ext cx="1706100" cy="432000"/>
          </a:xfrm>
          <a:prstGeom prst="rect">
            <a:avLst/>
          </a:prstGeom>
          <a:solidFill>
            <a:srgbClr val="4446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MULTIPLATAFORMA</a:t>
            </a:r>
            <a:endParaRPr b="1">
              <a:solidFill>
                <a:schemeClr val="lt1"/>
              </a:solidFill>
              <a:latin typeface="Calibri"/>
              <a:ea typeface="Calibri"/>
              <a:cs typeface="Calibri"/>
              <a:sym typeface="Calibri"/>
            </a:endParaRPr>
          </a:p>
        </p:txBody>
      </p:sp>
      <p:sp>
        <p:nvSpPr>
          <p:cNvPr id="1109" name="Google Shape;1109;p68"/>
          <p:cNvSpPr txBox="1"/>
          <p:nvPr/>
        </p:nvSpPr>
        <p:spPr>
          <a:xfrm>
            <a:off x="824100" y="2165329"/>
            <a:ext cx="2843700" cy="64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Es </a:t>
            </a:r>
            <a:r>
              <a:rPr b="1" lang="es" sz="900">
                <a:solidFill>
                  <a:srgbClr val="434343"/>
                </a:solidFill>
              </a:rPr>
              <a:t>multiplataforma</a:t>
            </a:r>
            <a:r>
              <a:rPr lang="es" sz="900">
                <a:solidFill>
                  <a:srgbClr val="434343"/>
                </a:solidFill>
              </a:rPr>
              <a:t>: Se puede encontrar un intérprete de Java para los principales sistemas operativos: </a:t>
            </a:r>
            <a:r>
              <a:rPr b="1" lang="es" sz="900">
                <a:solidFill>
                  <a:srgbClr val="434343"/>
                </a:solidFill>
              </a:rPr>
              <a:t>Windows, Linux y Mac OS.</a:t>
            </a:r>
            <a:endParaRPr b="1" sz="900"/>
          </a:p>
        </p:txBody>
      </p:sp>
      <p:cxnSp>
        <p:nvCxnSpPr>
          <p:cNvPr id="1110" name="Google Shape;1110;p68"/>
          <p:cNvCxnSpPr>
            <a:stCxn id="1108" idx="3"/>
            <a:endCxn id="1103" idx="2"/>
          </p:cNvCxnSpPr>
          <p:nvPr/>
        </p:nvCxnSpPr>
        <p:spPr>
          <a:xfrm>
            <a:off x="3098912" y="1949344"/>
            <a:ext cx="1955700" cy="0"/>
          </a:xfrm>
          <a:prstGeom prst="straightConnector1">
            <a:avLst/>
          </a:prstGeom>
          <a:noFill/>
          <a:ln cap="flat" cmpd="sng" w="19050">
            <a:solidFill>
              <a:srgbClr val="44468B"/>
            </a:solidFill>
            <a:prstDash val="solid"/>
            <a:round/>
            <a:headEnd len="med" w="med" type="none"/>
            <a:tailEnd len="med" w="med" type="none"/>
          </a:ln>
        </p:spPr>
      </p:cxnSp>
      <p:sp>
        <p:nvSpPr>
          <p:cNvPr id="1111" name="Google Shape;1111;p68"/>
          <p:cNvSpPr txBox="1"/>
          <p:nvPr/>
        </p:nvSpPr>
        <p:spPr>
          <a:xfrm>
            <a:off x="1392812" y="2987701"/>
            <a:ext cx="1706100" cy="432000"/>
          </a:xfrm>
          <a:prstGeom prst="rect">
            <a:avLst/>
          </a:prstGeom>
          <a:solidFill>
            <a:srgbClr val="361F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DINÁMICO</a:t>
            </a:r>
            <a:endParaRPr b="1">
              <a:solidFill>
                <a:schemeClr val="lt1"/>
              </a:solidFill>
              <a:latin typeface="Calibri"/>
              <a:ea typeface="Calibri"/>
              <a:cs typeface="Calibri"/>
              <a:sym typeface="Calibri"/>
            </a:endParaRPr>
          </a:p>
        </p:txBody>
      </p:sp>
      <p:sp>
        <p:nvSpPr>
          <p:cNvPr id="1112" name="Google Shape;1112;p68"/>
          <p:cNvSpPr txBox="1"/>
          <p:nvPr/>
        </p:nvSpPr>
        <p:spPr>
          <a:xfrm>
            <a:off x="824100" y="3419686"/>
            <a:ext cx="2843700" cy="48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900">
                <a:solidFill>
                  <a:srgbClr val="434343"/>
                </a:solidFill>
              </a:rPr>
              <a:t>Es </a:t>
            </a:r>
            <a:r>
              <a:rPr b="1" lang="es" sz="900">
                <a:solidFill>
                  <a:srgbClr val="434343"/>
                </a:solidFill>
              </a:rPr>
              <a:t>dinámicamente</a:t>
            </a:r>
            <a:r>
              <a:rPr lang="es" sz="900">
                <a:solidFill>
                  <a:srgbClr val="434343"/>
                </a:solidFill>
              </a:rPr>
              <a:t> tipado: Es decir, el tipo de las variables se decide en </a:t>
            </a:r>
            <a:r>
              <a:rPr b="1" lang="es" sz="900">
                <a:solidFill>
                  <a:srgbClr val="434343"/>
                </a:solidFill>
              </a:rPr>
              <a:t>tiempo de ejecución</a:t>
            </a:r>
            <a:r>
              <a:rPr lang="es" sz="900">
                <a:solidFill>
                  <a:srgbClr val="434343"/>
                </a:solidFill>
              </a:rPr>
              <a:t>.</a:t>
            </a:r>
            <a:endParaRPr sz="900">
              <a:solidFill>
                <a:srgbClr val="434343"/>
              </a:solidFill>
            </a:endParaRPr>
          </a:p>
        </p:txBody>
      </p:sp>
      <p:cxnSp>
        <p:nvCxnSpPr>
          <p:cNvPr id="1113" name="Google Shape;1113;p68"/>
          <p:cNvCxnSpPr>
            <a:stCxn id="1111" idx="3"/>
            <a:endCxn id="1102" idx="2"/>
          </p:cNvCxnSpPr>
          <p:nvPr/>
        </p:nvCxnSpPr>
        <p:spPr>
          <a:xfrm>
            <a:off x="3098912" y="3203701"/>
            <a:ext cx="1955700" cy="0"/>
          </a:xfrm>
          <a:prstGeom prst="straightConnector1">
            <a:avLst/>
          </a:prstGeom>
          <a:noFill/>
          <a:ln cap="flat" cmpd="sng" w="19050">
            <a:solidFill>
              <a:srgbClr val="361F6D"/>
            </a:solidFill>
            <a:prstDash val="solid"/>
            <a:round/>
            <a:headEnd len="med" w="med" type="none"/>
            <a:tailEnd len="med" w="med" type="none"/>
          </a:ln>
        </p:spPr>
      </p:cxnSp>
      <p:sp>
        <p:nvSpPr>
          <p:cNvPr id="1114" name="Google Shape;1114;p68"/>
          <p:cNvSpPr txBox="1"/>
          <p:nvPr/>
        </p:nvSpPr>
        <p:spPr>
          <a:xfrm>
            <a:off x="1392812" y="4125323"/>
            <a:ext cx="1706100" cy="432000"/>
          </a:xfrm>
          <a:prstGeom prst="rect">
            <a:avLst/>
          </a:prstGeom>
          <a:solidFill>
            <a:srgbClr val="4446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INTERPRETADO</a:t>
            </a:r>
            <a:endParaRPr b="1">
              <a:solidFill>
                <a:schemeClr val="lt1"/>
              </a:solidFill>
              <a:latin typeface="Calibri"/>
              <a:ea typeface="Calibri"/>
              <a:cs typeface="Calibri"/>
              <a:sym typeface="Calibri"/>
            </a:endParaRPr>
          </a:p>
        </p:txBody>
      </p:sp>
      <p:cxnSp>
        <p:nvCxnSpPr>
          <p:cNvPr id="1115" name="Google Shape;1115;p68"/>
          <p:cNvCxnSpPr>
            <a:stCxn id="1114" idx="3"/>
            <a:endCxn id="1101" idx="2"/>
          </p:cNvCxnSpPr>
          <p:nvPr/>
        </p:nvCxnSpPr>
        <p:spPr>
          <a:xfrm>
            <a:off x="3098912" y="4341323"/>
            <a:ext cx="2493600" cy="0"/>
          </a:xfrm>
          <a:prstGeom prst="straightConnector1">
            <a:avLst/>
          </a:prstGeom>
          <a:noFill/>
          <a:ln cap="flat" cmpd="sng" w="19050">
            <a:solidFill>
              <a:srgbClr val="0D1145"/>
            </a:solidFill>
            <a:prstDash val="solid"/>
            <a:round/>
            <a:headEnd len="med" w="med" type="none"/>
            <a:tailEnd len="med" w="med" type="none"/>
          </a:ln>
        </p:spPr>
      </p:cxnSp>
      <p:pic>
        <p:nvPicPr>
          <p:cNvPr id="1116" name="Google Shape;1116;p68"/>
          <p:cNvPicPr preferRelativeResize="0"/>
          <p:nvPr/>
        </p:nvPicPr>
        <p:blipFill>
          <a:blip r:embed="rId3">
            <a:alphaModFix/>
          </a:blip>
          <a:stretch>
            <a:fillRect/>
          </a:stretch>
        </p:blipFill>
        <p:spPr>
          <a:xfrm>
            <a:off x="6728614" y="2200363"/>
            <a:ext cx="1447437" cy="78525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69"/>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22" name="Google Shape;1122;p69"/>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PHP</a:t>
            </a:r>
            <a:endParaRPr b="1" sz="1100">
              <a:solidFill>
                <a:schemeClr val="lt1"/>
              </a:solidFill>
            </a:endParaRPr>
          </a:p>
        </p:txBody>
      </p:sp>
      <p:sp>
        <p:nvSpPr>
          <p:cNvPr id="1123" name="Google Shape;1123;p69"/>
          <p:cNvSpPr txBox="1"/>
          <p:nvPr/>
        </p:nvSpPr>
        <p:spPr>
          <a:xfrm>
            <a:off x="1144412" y="994746"/>
            <a:ext cx="1706100" cy="432000"/>
          </a:xfrm>
          <a:prstGeom prst="rect">
            <a:avLst/>
          </a:prstGeom>
          <a:solidFill>
            <a:srgbClr val="0D11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Backend Apis</a:t>
            </a:r>
            <a:endParaRPr b="1">
              <a:solidFill>
                <a:schemeClr val="lt1"/>
              </a:solidFill>
              <a:latin typeface="Calibri"/>
              <a:ea typeface="Calibri"/>
              <a:cs typeface="Calibri"/>
              <a:sym typeface="Calibri"/>
            </a:endParaRPr>
          </a:p>
        </p:txBody>
      </p:sp>
      <p:sp>
        <p:nvSpPr>
          <p:cNvPr id="1124" name="Google Shape;1124;p69"/>
          <p:cNvSpPr txBox="1"/>
          <p:nvPr/>
        </p:nvSpPr>
        <p:spPr>
          <a:xfrm>
            <a:off x="707087" y="2431944"/>
            <a:ext cx="1706100" cy="432000"/>
          </a:xfrm>
          <a:prstGeom prst="rect">
            <a:avLst/>
          </a:prstGeom>
          <a:solidFill>
            <a:srgbClr val="4446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Gestor de contenidos</a:t>
            </a:r>
            <a:endParaRPr b="1">
              <a:solidFill>
                <a:schemeClr val="lt1"/>
              </a:solidFill>
              <a:latin typeface="Calibri"/>
              <a:ea typeface="Calibri"/>
              <a:cs typeface="Calibri"/>
              <a:sym typeface="Calibri"/>
            </a:endParaRPr>
          </a:p>
        </p:txBody>
      </p:sp>
      <p:sp>
        <p:nvSpPr>
          <p:cNvPr id="1125" name="Google Shape;1125;p69"/>
          <p:cNvSpPr txBox="1"/>
          <p:nvPr/>
        </p:nvSpPr>
        <p:spPr>
          <a:xfrm>
            <a:off x="1144412" y="3707751"/>
            <a:ext cx="1706100" cy="432000"/>
          </a:xfrm>
          <a:prstGeom prst="rect">
            <a:avLst/>
          </a:prstGeom>
          <a:solidFill>
            <a:srgbClr val="361F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Control de drones</a:t>
            </a:r>
            <a:endParaRPr b="1">
              <a:solidFill>
                <a:schemeClr val="lt1"/>
              </a:solidFill>
              <a:latin typeface="Calibri"/>
              <a:ea typeface="Calibri"/>
              <a:cs typeface="Calibri"/>
              <a:sym typeface="Calibri"/>
            </a:endParaRPr>
          </a:p>
        </p:txBody>
      </p:sp>
      <p:sp>
        <p:nvSpPr>
          <p:cNvPr id="1126" name="Google Shape;1126;p69"/>
          <p:cNvSpPr txBox="1"/>
          <p:nvPr/>
        </p:nvSpPr>
        <p:spPr>
          <a:xfrm>
            <a:off x="6323937" y="994748"/>
            <a:ext cx="1706100" cy="432000"/>
          </a:xfrm>
          <a:prstGeom prst="rect">
            <a:avLst/>
          </a:prstGeom>
          <a:solidFill>
            <a:srgbClr val="4446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Servers Web</a:t>
            </a:r>
            <a:endParaRPr b="1">
              <a:solidFill>
                <a:schemeClr val="lt1"/>
              </a:solidFill>
              <a:latin typeface="Calibri"/>
              <a:ea typeface="Calibri"/>
              <a:cs typeface="Calibri"/>
              <a:sym typeface="Calibri"/>
            </a:endParaRPr>
          </a:p>
        </p:txBody>
      </p:sp>
      <p:sp>
        <p:nvSpPr>
          <p:cNvPr id="1127" name="Google Shape;1127;p69"/>
          <p:cNvSpPr txBox="1"/>
          <p:nvPr/>
        </p:nvSpPr>
        <p:spPr>
          <a:xfrm>
            <a:off x="6817512" y="2431944"/>
            <a:ext cx="1706100" cy="432000"/>
          </a:xfrm>
          <a:prstGeom prst="rect">
            <a:avLst/>
          </a:prstGeom>
          <a:solidFill>
            <a:srgbClr val="361F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Internet de las cosas</a:t>
            </a:r>
            <a:endParaRPr b="1">
              <a:solidFill>
                <a:schemeClr val="lt1"/>
              </a:solidFill>
              <a:latin typeface="Calibri"/>
              <a:ea typeface="Calibri"/>
              <a:cs typeface="Calibri"/>
              <a:sym typeface="Calibri"/>
            </a:endParaRPr>
          </a:p>
        </p:txBody>
      </p:sp>
      <p:sp>
        <p:nvSpPr>
          <p:cNvPr id="1128" name="Google Shape;1128;p69"/>
          <p:cNvSpPr txBox="1"/>
          <p:nvPr/>
        </p:nvSpPr>
        <p:spPr>
          <a:xfrm>
            <a:off x="6296512" y="3707751"/>
            <a:ext cx="1706100" cy="432000"/>
          </a:xfrm>
          <a:prstGeom prst="rect">
            <a:avLst/>
          </a:prstGeom>
          <a:solidFill>
            <a:srgbClr val="6E40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latin typeface="Calibri"/>
                <a:ea typeface="Calibri"/>
                <a:cs typeface="Calibri"/>
                <a:sym typeface="Calibri"/>
              </a:rPr>
              <a:t>Sistemas Embebidos</a:t>
            </a:r>
            <a:endParaRPr b="1">
              <a:solidFill>
                <a:schemeClr val="lt1"/>
              </a:solidFill>
              <a:latin typeface="Calibri"/>
              <a:ea typeface="Calibri"/>
              <a:cs typeface="Calibri"/>
              <a:sym typeface="Calibri"/>
            </a:endParaRPr>
          </a:p>
        </p:txBody>
      </p:sp>
      <p:cxnSp>
        <p:nvCxnSpPr>
          <p:cNvPr id="1129" name="Google Shape;1129;p69"/>
          <p:cNvCxnSpPr>
            <a:stCxn id="1130" idx="1"/>
            <a:endCxn id="1123" idx="3"/>
          </p:cNvCxnSpPr>
          <p:nvPr/>
        </p:nvCxnSpPr>
        <p:spPr>
          <a:xfrm rot="10800000">
            <a:off x="2850512" y="1210746"/>
            <a:ext cx="1217700" cy="1437300"/>
          </a:xfrm>
          <a:prstGeom prst="straightConnector1">
            <a:avLst/>
          </a:prstGeom>
          <a:noFill/>
          <a:ln cap="flat" cmpd="sng" w="28575">
            <a:solidFill>
              <a:srgbClr val="0D1145"/>
            </a:solidFill>
            <a:prstDash val="solid"/>
            <a:round/>
            <a:headEnd len="med" w="med" type="none"/>
            <a:tailEnd len="med" w="med" type="none"/>
          </a:ln>
        </p:spPr>
      </p:cxnSp>
      <p:cxnSp>
        <p:nvCxnSpPr>
          <p:cNvPr id="1131" name="Google Shape;1131;p69"/>
          <p:cNvCxnSpPr>
            <a:stCxn id="1130" idx="1"/>
            <a:endCxn id="1124" idx="3"/>
          </p:cNvCxnSpPr>
          <p:nvPr/>
        </p:nvCxnSpPr>
        <p:spPr>
          <a:xfrm rot="10800000">
            <a:off x="2413187" y="2647944"/>
            <a:ext cx="1655100" cy="0"/>
          </a:xfrm>
          <a:prstGeom prst="straightConnector1">
            <a:avLst/>
          </a:prstGeom>
          <a:noFill/>
          <a:ln cap="flat" cmpd="sng" w="28575">
            <a:solidFill>
              <a:srgbClr val="44468B"/>
            </a:solidFill>
            <a:prstDash val="solid"/>
            <a:round/>
            <a:headEnd len="med" w="med" type="none"/>
            <a:tailEnd len="med" w="med" type="none"/>
          </a:ln>
        </p:spPr>
      </p:cxnSp>
      <p:cxnSp>
        <p:nvCxnSpPr>
          <p:cNvPr id="1132" name="Google Shape;1132;p69"/>
          <p:cNvCxnSpPr>
            <a:stCxn id="1130" idx="1"/>
            <a:endCxn id="1125" idx="3"/>
          </p:cNvCxnSpPr>
          <p:nvPr/>
        </p:nvCxnSpPr>
        <p:spPr>
          <a:xfrm flipH="1">
            <a:off x="2850512" y="2647851"/>
            <a:ext cx="1217700" cy="1275900"/>
          </a:xfrm>
          <a:prstGeom prst="straightConnector1">
            <a:avLst/>
          </a:prstGeom>
          <a:noFill/>
          <a:ln cap="flat" cmpd="sng" w="28575">
            <a:solidFill>
              <a:srgbClr val="361F6D"/>
            </a:solidFill>
            <a:prstDash val="solid"/>
            <a:round/>
            <a:headEnd len="med" w="med" type="none"/>
            <a:tailEnd len="med" w="med" type="none"/>
          </a:ln>
        </p:spPr>
      </p:cxnSp>
      <p:cxnSp>
        <p:nvCxnSpPr>
          <p:cNvPr id="1133" name="Google Shape;1133;p69"/>
          <p:cNvCxnSpPr>
            <a:stCxn id="1126" idx="1"/>
            <a:endCxn id="1130" idx="3"/>
          </p:cNvCxnSpPr>
          <p:nvPr/>
        </p:nvCxnSpPr>
        <p:spPr>
          <a:xfrm flipH="1">
            <a:off x="5025537" y="1210748"/>
            <a:ext cx="1298400" cy="1437300"/>
          </a:xfrm>
          <a:prstGeom prst="straightConnector1">
            <a:avLst/>
          </a:prstGeom>
          <a:noFill/>
          <a:ln cap="flat" cmpd="sng" w="28575">
            <a:solidFill>
              <a:srgbClr val="361F6D"/>
            </a:solidFill>
            <a:prstDash val="solid"/>
            <a:round/>
            <a:headEnd len="med" w="med" type="none"/>
            <a:tailEnd len="med" w="med" type="none"/>
          </a:ln>
        </p:spPr>
      </p:cxnSp>
      <p:cxnSp>
        <p:nvCxnSpPr>
          <p:cNvPr id="1134" name="Google Shape;1134;p69"/>
          <p:cNvCxnSpPr>
            <a:stCxn id="1130" idx="3"/>
            <a:endCxn id="1127" idx="1"/>
          </p:cNvCxnSpPr>
          <p:nvPr/>
        </p:nvCxnSpPr>
        <p:spPr>
          <a:xfrm>
            <a:off x="5025612" y="2647944"/>
            <a:ext cx="1791900" cy="0"/>
          </a:xfrm>
          <a:prstGeom prst="straightConnector1">
            <a:avLst/>
          </a:prstGeom>
          <a:noFill/>
          <a:ln cap="flat" cmpd="sng" w="28575">
            <a:solidFill>
              <a:srgbClr val="44468B"/>
            </a:solidFill>
            <a:prstDash val="solid"/>
            <a:round/>
            <a:headEnd len="med" w="med" type="none"/>
            <a:tailEnd len="med" w="med" type="none"/>
          </a:ln>
        </p:spPr>
      </p:cxnSp>
      <p:cxnSp>
        <p:nvCxnSpPr>
          <p:cNvPr id="1135" name="Google Shape;1135;p69"/>
          <p:cNvCxnSpPr>
            <a:stCxn id="1130" idx="3"/>
            <a:endCxn id="1128" idx="1"/>
          </p:cNvCxnSpPr>
          <p:nvPr/>
        </p:nvCxnSpPr>
        <p:spPr>
          <a:xfrm>
            <a:off x="5025712" y="2647851"/>
            <a:ext cx="1270800" cy="1275900"/>
          </a:xfrm>
          <a:prstGeom prst="straightConnector1">
            <a:avLst/>
          </a:prstGeom>
          <a:noFill/>
          <a:ln cap="flat" cmpd="sng" w="28575">
            <a:solidFill>
              <a:srgbClr val="6E408E"/>
            </a:solidFill>
            <a:prstDash val="solid"/>
            <a:round/>
            <a:headEnd len="med" w="med" type="none"/>
            <a:tailEnd len="med" w="med" type="none"/>
          </a:ln>
        </p:spPr>
      </p:cxnSp>
      <p:pic>
        <p:nvPicPr>
          <p:cNvPr id="1136" name="Google Shape;1136;p69"/>
          <p:cNvPicPr preferRelativeResize="0"/>
          <p:nvPr/>
        </p:nvPicPr>
        <p:blipFill>
          <a:blip r:embed="rId3">
            <a:alphaModFix/>
          </a:blip>
          <a:stretch>
            <a:fillRect/>
          </a:stretch>
        </p:blipFill>
        <p:spPr>
          <a:xfrm>
            <a:off x="3823201" y="2255313"/>
            <a:ext cx="1447437" cy="7852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0"/>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42" name="Google Shape;1142;p70"/>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PHP</a:t>
            </a:r>
            <a:endParaRPr b="1" sz="1100">
              <a:solidFill>
                <a:schemeClr val="lt1"/>
              </a:solidFill>
            </a:endParaRPr>
          </a:p>
        </p:txBody>
      </p:sp>
      <p:pic>
        <p:nvPicPr>
          <p:cNvPr id="1143" name="Google Shape;1143;p70"/>
          <p:cNvPicPr preferRelativeResize="0"/>
          <p:nvPr/>
        </p:nvPicPr>
        <p:blipFill rotWithShape="1">
          <a:blip r:embed="rId3">
            <a:alphaModFix/>
          </a:blip>
          <a:srcRect b="0" l="0" r="0" t="0"/>
          <a:stretch/>
        </p:blipFill>
        <p:spPr>
          <a:xfrm>
            <a:off x="1246713" y="1271875"/>
            <a:ext cx="2231899" cy="2231899"/>
          </a:xfrm>
          <a:prstGeom prst="rect">
            <a:avLst/>
          </a:prstGeom>
          <a:noFill/>
          <a:ln>
            <a:noFill/>
          </a:ln>
        </p:spPr>
      </p:pic>
      <p:pic>
        <p:nvPicPr>
          <p:cNvPr id="1144" name="Google Shape;1144;p70"/>
          <p:cNvPicPr preferRelativeResize="0"/>
          <p:nvPr/>
        </p:nvPicPr>
        <p:blipFill rotWithShape="1">
          <a:blip r:embed="rId4">
            <a:alphaModFix/>
          </a:blip>
          <a:srcRect b="67496" l="0" r="78115" t="0"/>
          <a:stretch/>
        </p:blipFill>
        <p:spPr>
          <a:xfrm>
            <a:off x="4732563" y="1359588"/>
            <a:ext cx="1325798" cy="2056474"/>
          </a:xfrm>
          <a:prstGeom prst="rect">
            <a:avLst/>
          </a:prstGeom>
          <a:noFill/>
          <a:ln>
            <a:noFill/>
          </a:ln>
        </p:spPr>
      </p:pic>
      <p:pic>
        <p:nvPicPr>
          <p:cNvPr id="1145" name="Google Shape;1145;p70"/>
          <p:cNvPicPr preferRelativeResize="0"/>
          <p:nvPr/>
        </p:nvPicPr>
        <p:blipFill rotWithShape="1">
          <a:blip r:embed="rId5">
            <a:alphaModFix/>
          </a:blip>
          <a:srcRect b="0" l="0" r="714" t="813"/>
          <a:stretch/>
        </p:blipFill>
        <p:spPr>
          <a:xfrm>
            <a:off x="7414338" y="2146500"/>
            <a:ext cx="432675" cy="482650"/>
          </a:xfrm>
          <a:prstGeom prst="rect">
            <a:avLst/>
          </a:prstGeom>
          <a:noFill/>
          <a:ln>
            <a:noFill/>
          </a:ln>
        </p:spPr>
      </p:pic>
      <p:sp>
        <p:nvSpPr>
          <p:cNvPr id="1146" name="Google Shape;1146;p70"/>
          <p:cNvSpPr/>
          <p:nvPr/>
        </p:nvSpPr>
        <p:spPr>
          <a:xfrm flipH="1" rot="10800000">
            <a:off x="5276763" y="3814338"/>
            <a:ext cx="385800" cy="504600"/>
          </a:xfrm>
          <a:prstGeom prst="foldedCorner">
            <a:avLst>
              <a:gd fmla="val 30651" name="adj"/>
            </a:avLst>
          </a:prstGeom>
          <a:solidFill>
            <a:srgbClr val="E7E7E7"/>
          </a:solidFill>
          <a:ln cap="flat" cmpd="sng" w="9525">
            <a:solidFill>
              <a:srgbClr val="ACACA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0"/>
          <p:cNvSpPr/>
          <p:nvPr/>
        </p:nvSpPr>
        <p:spPr>
          <a:xfrm>
            <a:off x="5142151" y="3904463"/>
            <a:ext cx="267300" cy="114000"/>
          </a:xfrm>
          <a:prstGeom prst="roundRect">
            <a:avLst>
              <a:gd fmla="val 16667" name="adj"/>
            </a:avLst>
          </a:prstGeom>
          <a:solidFill>
            <a:srgbClr val="F840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148" name="Google Shape;1148;p70"/>
          <p:cNvSpPr txBox="1"/>
          <p:nvPr/>
        </p:nvSpPr>
        <p:spPr>
          <a:xfrm>
            <a:off x="5106301" y="3830663"/>
            <a:ext cx="3576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
              <a:buFont typeface="Arial"/>
              <a:buNone/>
            </a:pPr>
            <a:r>
              <a:rPr b="1" i="0" lang="es" sz="500" u="none" cap="none" strike="noStrike">
                <a:solidFill>
                  <a:srgbClr val="FFFFFF"/>
                </a:solidFill>
                <a:latin typeface="Calibri"/>
                <a:ea typeface="Calibri"/>
                <a:cs typeface="Calibri"/>
                <a:sym typeface="Calibri"/>
              </a:rPr>
              <a:t>HTML</a:t>
            </a:r>
            <a:endParaRPr b="1" i="0" sz="500" u="none" cap="none" strike="noStrike">
              <a:solidFill>
                <a:srgbClr val="FFFFFF"/>
              </a:solidFill>
              <a:latin typeface="Calibri"/>
              <a:ea typeface="Calibri"/>
              <a:cs typeface="Calibri"/>
              <a:sym typeface="Calibri"/>
            </a:endParaRPr>
          </a:p>
        </p:txBody>
      </p:sp>
      <p:sp>
        <p:nvSpPr>
          <p:cNvPr id="1149" name="Google Shape;1149;p70"/>
          <p:cNvSpPr txBox="1"/>
          <p:nvPr/>
        </p:nvSpPr>
        <p:spPr>
          <a:xfrm>
            <a:off x="5254713" y="3957613"/>
            <a:ext cx="429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666666"/>
                </a:solidFill>
                <a:latin typeface="Calibri"/>
                <a:ea typeface="Calibri"/>
                <a:cs typeface="Calibri"/>
                <a:sym typeface="Calibri"/>
              </a:rPr>
              <a:t>&lt;/&gt;</a:t>
            </a:r>
            <a:endParaRPr b="0" i="0" sz="1400" u="none" cap="none" strike="noStrike">
              <a:solidFill>
                <a:srgbClr val="666666"/>
              </a:solidFill>
              <a:latin typeface="Calibri"/>
              <a:ea typeface="Calibri"/>
              <a:cs typeface="Calibri"/>
              <a:sym typeface="Calibri"/>
            </a:endParaRPr>
          </a:p>
        </p:txBody>
      </p:sp>
      <p:cxnSp>
        <p:nvCxnSpPr>
          <p:cNvPr id="1150" name="Google Shape;1150;p70"/>
          <p:cNvCxnSpPr>
            <a:stCxn id="1143" idx="3"/>
            <a:endCxn id="1144" idx="1"/>
          </p:cNvCxnSpPr>
          <p:nvPr/>
        </p:nvCxnSpPr>
        <p:spPr>
          <a:xfrm>
            <a:off x="3478611" y="2387824"/>
            <a:ext cx="1254000" cy="0"/>
          </a:xfrm>
          <a:prstGeom prst="straightConnector1">
            <a:avLst/>
          </a:prstGeom>
          <a:noFill/>
          <a:ln cap="flat" cmpd="sng" w="38100">
            <a:solidFill>
              <a:srgbClr val="245D90"/>
            </a:solidFill>
            <a:prstDash val="solid"/>
            <a:round/>
            <a:headEnd len="med" w="med" type="none"/>
            <a:tailEnd len="med" w="med" type="triangle"/>
          </a:ln>
        </p:spPr>
      </p:cxnSp>
      <p:cxnSp>
        <p:nvCxnSpPr>
          <p:cNvPr id="1151" name="Google Shape;1151;p70"/>
          <p:cNvCxnSpPr>
            <a:stCxn id="1144" idx="3"/>
            <a:endCxn id="1145" idx="1"/>
          </p:cNvCxnSpPr>
          <p:nvPr/>
        </p:nvCxnSpPr>
        <p:spPr>
          <a:xfrm>
            <a:off x="6058360" y="2387825"/>
            <a:ext cx="1356000" cy="0"/>
          </a:xfrm>
          <a:prstGeom prst="straightConnector1">
            <a:avLst/>
          </a:prstGeom>
          <a:noFill/>
          <a:ln cap="flat" cmpd="sng" w="38100">
            <a:solidFill>
              <a:srgbClr val="245D90"/>
            </a:solidFill>
            <a:prstDash val="solid"/>
            <a:round/>
            <a:headEnd len="med" w="med" type="none"/>
            <a:tailEnd len="med" w="med" type="triangle"/>
          </a:ln>
        </p:spPr>
      </p:cxnSp>
      <p:cxnSp>
        <p:nvCxnSpPr>
          <p:cNvPr id="1152" name="Google Shape;1152;p70"/>
          <p:cNvCxnSpPr>
            <a:stCxn id="1145" idx="2"/>
            <a:endCxn id="1149" idx="3"/>
          </p:cNvCxnSpPr>
          <p:nvPr/>
        </p:nvCxnSpPr>
        <p:spPr>
          <a:xfrm rot="5400000">
            <a:off x="5893375" y="2420350"/>
            <a:ext cx="1528500" cy="1946100"/>
          </a:xfrm>
          <a:prstGeom prst="curvedConnector2">
            <a:avLst/>
          </a:prstGeom>
          <a:noFill/>
          <a:ln cap="flat" cmpd="sng" w="38100">
            <a:solidFill>
              <a:srgbClr val="245D90"/>
            </a:solidFill>
            <a:prstDash val="solid"/>
            <a:round/>
            <a:headEnd len="med" w="med" type="none"/>
            <a:tailEnd len="med" w="med" type="stealth"/>
          </a:ln>
        </p:spPr>
      </p:cxnSp>
      <p:cxnSp>
        <p:nvCxnSpPr>
          <p:cNvPr id="1153" name="Google Shape;1153;p70"/>
          <p:cNvCxnSpPr>
            <a:stCxn id="1149" idx="1"/>
            <a:endCxn id="1143" idx="2"/>
          </p:cNvCxnSpPr>
          <p:nvPr/>
        </p:nvCxnSpPr>
        <p:spPr>
          <a:xfrm rot="10800000">
            <a:off x="2362713" y="3503713"/>
            <a:ext cx="2892000" cy="654000"/>
          </a:xfrm>
          <a:prstGeom prst="curvedConnector2">
            <a:avLst/>
          </a:prstGeom>
          <a:noFill/>
          <a:ln cap="flat" cmpd="sng" w="38100">
            <a:solidFill>
              <a:srgbClr val="245D90"/>
            </a:solidFill>
            <a:prstDash val="solid"/>
            <a:round/>
            <a:headEnd len="med" w="med" type="none"/>
            <a:tailEnd len="med" w="med" type="triangle"/>
          </a:ln>
        </p:spPr>
      </p:cxnSp>
      <p:sp>
        <p:nvSpPr>
          <p:cNvPr id="1154" name="Google Shape;1154;p70">
            <a:hlinkClick r:id="rId6"/>
          </p:cNvPr>
          <p:cNvSpPr/>
          <p:nvPr/>
        </p:nvSpPr>
        <p:spPr>
          <a:xfrm>
            <a:off x="249650" y="4357825"/>
            <a:ext cx="1629000" cy="465600"/>
          </a:xfrm>
          <a:prstGeom prst="rect">
            <a:avLst/>
          </a:prstGeom>
          <a:solidFill>
            <a:srgbClr val="4446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VIDEO</a:t>
            </a:r>
            <a:endParaRPr b="1">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71"/>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0" name="Google Shape;1160;p71"/>
          <p:cNvSpPr txBox="1"/>
          <p:nvPr>
            <p:ph type="title"/>
          </p:nvPr>
        </p:nvSpPr>
        <p:spPr>
          <a:xfrm>
            <a:off x="2157301" y="483750"/>
            <a:ext cx="4829400" cy="6102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SzPct val="50000"/>
              <a:buNone/>
            </a:pPr>
            <a:r>
              <a:rPr lang="es" sz="3000">
                <a:solidFill>
                  <a:srgbClr val="7F7F7F"/>
                </a:solidFill>
              </a:rPr>
              <a:t>Operadores aritméticos en programación</a:t>
            </a:r>
            <a:endParaRPr sz="3000">
              <a:solidFill>
                <a:srgbClr val="7F7F7F"/>
              </a:solidFill>
            </a:endParaRPr>
          </a:p>
        </p:txBody>
      </p:sp>
      <p:sp>
        <p:nvSpPr>
          <p:cNvPr id="1161" name="Google Shape;1161;p71"/>
          <p:cNvSpPr txBox="1"/>
          <p:nvPr/>
        </p:nvSpPr>
        <p:spPr>
          <a:xfrm>
            <a:off x="0" y="49286"/>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PHP</a:t>
            </a:r>
            <a:endParaRPr b="1" sz="1100">
              <a:solidFill>
                <a:schemeClr val="lt1"/>
              </a:solidFill>
            </a:endParaRPr>
          </a:p>
        </p:txBody>
      </p:sp>
      <p:graphicFrame>
        <p:nvGraphicFramePr>
          <p:cNvPr id="1162" name="Google Shape;1162;p71"/>
          <p:cNvGraphicFramePr/>
          <p:nvPr/>
        </p:nvGraphicFramePr>
        <p:xfrm>
          <a:off x="837469" y="1417144"/>
          <a:ext cx="3000000" cy="3000000"/>
        </p:xfrm>
        <a:graphic>
          <a:graphicData uri="http://schemas.openxmlformats.org/drawingml/2006/table">
            <a:tbl>
              <a:tblPr>
                <a:noFill/>
                <a:tableStyleId>{98CBEF6C-4106-4C9A-9AA0-DD9BCE225BA4}</a:tableStyleId>
              </a:tblPr>
              <a:tblGrid>
                <a:gridCol w="2540625"/>
                <a:gridCol w="2464225"/>
                <a:gridCol w="2464225"/>
              </a:tblGrid>
              <a:tr h="377175">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rgbClr val="D9D9D9"/>
                          </a:solidFill>
                        </a:rPr>
                        <a:t>Operación</a:t>
                      </a:r>
                      <a:endParaRPr b="1" sz="1600" u="none" cap="none" strike="noStrike">
                        <a:solidFill>
                          <a:srgbClr val="D9D9D9"/>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rgbClr val="D9D9D9"/>
                          </a:solidFill>
                        </a:rPr>
                        <a:t>Operador</a:t>
                      </a:r>
                      <a:endParaRPr sz="1100" u="none" cap="none" strike="noStrike">
                        <a:solidFill>
                          <a:srgbClr val="D9D9D9"/>
                        </a:solidFill>
                      </a:endParaRPr>
                    </a:p>
                  </a:txBody>
                  <a:tcPr marT="68575" marB="68575"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rgbClr val="D9D9D9"/>
                          </a:solidFill>
                        </a:rPr>
                        <a:t>Ejemplo</a:t>
                      </a:r>
                      <a:endParaRPr b="1" sz="1600" u="none" cap="none" strike="noStrike">
                        <a:solidFill>
                          <a:srgbClr val="D9D9D9"/>
                        </a:solidFill>
                      </a:endParaRPr>
                    </a:p>
                  </a:txBody>
                  <a:tcPr marT="68575" marB="68575"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r>
              <a:tr h="411625">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Suma</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rPr>
                        <a:t>+</a:t>
                      </a:r>
                      <a:endParaRPr b="1" sz="14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FFFFFF"/>
                          </a:solidFill>
                        </a:rPr>
                        <a:t>x + y</a:t>
                      </a:r>
                      <a:endParaRPr b="1" sz="1400" u="none" cap="none" strike="noStrike">
                        <a:solidFill>
                          <a:srgbClr val="FFFFFF"/>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r>
              <a:tr h="397875">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Resta</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rPr>
                        <a:t>-</a:t>
                      </a:r>
                      <a:endParaRPr b="1" sz="33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FFFFFF"/>
                          </a:solidFill>
                        </a:rPr>
                        <a:t>x - y</a:t>
                      </a:r>
                      <a:endParaRPr b="1" sz="1400" u="none" cap="none" strike="noStrike">
                        <a:solidFill>
                          <a:srgbClr val="FFFFFF"/>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r>
              <a:tr h="431725">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Multiplicación</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chemeClr val="dk1"/>
                        </a:buClr>
                        <a:buSzPts val="800"/>
                        <a:buFont typeface="Arial"/>
                        <a:buNone/>
                      </a:pPr>
                      <a:r>
                        <a:rPr b="1" lang="es" sz="1400" u="none" cap="none" strike="noStrike">
                          <a:solidFill>
                            <a:schemeClr val="lt1"/>
                          </a:solidFill>
                        </a:rPr>
                        <a:t>*</a:t>
                      </a:r>
                      <a:endParaRPr b="1" sz="1100" u="none" cap="none" strike="noStrike"/>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FFFFFF"/>
                          </a:solidFill>
                        </a:rPr>
                        <a:t>x * y</a:t>
                      </a:r>
                      <a:endParaRPr b="1" sz="1400" u="none" cap="none" strike="noStrike">
                        <a:solidFill>
                          <a:srgbClr val="FFFFFF"/>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r>
              <a:tr h="42485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División</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rPr>
                        <a:t>/</a:t>
                      </a:r>
                      <a:endParaRPr b="1" sz="33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FFFFFF"/>
                          </a:solidFill>
                        </a:rPr>
                        <a:t>x / y</a:t>
                      </a:r>
                      <a:endParaRPr b="1" sz="1400" u="none" cap="none" strike="noStrike">
                        <a:solidFill>
                          <a:srgbClr val="FFFFFF"/>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r>
              <a:tr h="493075">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Potencia</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rPr>
                        <a:t>pow</a:t>
                      </a:r>
                      <a:endParaRPr b="1" sz="14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FFFFFF"/>
                          </a:solidFill>
                        </a:rPr>
                        <a:t>pow(x, y)</a:t>
                      </a:r>
                      <a:endParaRPr b="1" sz="1400" u="none" cap="none" strike="noStrike">
                        <a:solidFill>
                          <a:srgbClr val="FFFFFF"/>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r>
              <a:tr h="47930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Residuo</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rPr>
                        <a:t>%</a:t>
                      </a:r>
                      <a:endParaRPr b="1" sz="14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FFFFFF"/>
                          </a:solidFill>
                        </a:rPr>
                        <a:t>x % y</a:t>
                      </a:r>
                      <a:endParaRPr b="1" sz="1400" u="none" cap="none" strike="noStrike">
                        <a:solidFill>
                          <a:srgbClr val="FFFFFF"/>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r>
              <a:tr h="45870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Raíz</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chemeClr val="lt1"/>
                          </a:solidFill>
                        </a:rPr>
                        <a:t>sqrt</a:t>
                      </a:r>
                      <a:endParaRPr b="1" sz="14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s" sz="1400" u="none" cap="none" strike="noStrike">
                          <a:solidFill>
                            <a:srgbClr val="FFFFFF"/>
                          </a:solidFill>
                        </a:rPr>
                        <a:t>sqrt(x)</a:t>
                      </a:r>
                      <a:endParaRPr b="1" sz="1400" u="none" cap="none" strike="noStrike">
                        <a:solidFill>
                          <a:srgbClr val="FFFFFF"/>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44468B"/>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72"/>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8" name="Google Shape;1168;p72"/>
          <p:cNvSpPr txBox="1"/>
          <p:nvPr>
            <p:ph type="title"/>
          </p:nvPr>
        </p:nvSpPr>
        <p:spPr>
          <a:xfrm>
            <a:off x="1003806" y="668800"/>
            <a:ext cx="71364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Conectores Lógicos en Programación</a:t>
            </a:r>
            <a:endParaRPr sz="3000">
              <a:solidFill>
                <a:srgbClr val="7F7F7F"/>
              </a:solidFill>
            </a:endParaRPr>
          </a:p>
        </p:txBody>
      </p:sp>
      <p:sp>
        <p:nvSpPr>
          <p:cNvPr id="1169" name="Google Shape;1169;p72"/>
          <p:cNvSpPr txBox="1"/>
          <p:nvPr/>
        </p:nvSpPr>
        <p:spPr>
          <a:xfrm>
            <a:off x="0" y="49286"/>
            <a:ext cx="9144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PHP</a:t>
            </a:r>
            <a:endParaRPr b="1" sz="1100">
              <a:solidFill>
                <a:schemeClr val="lt1"/>
              </a:solidFill>
            </a:endParaRPr>
          </a:p>
        </p:txBody>
      </p:sp>
      <p:graphicFrame>
        <p:nvGraphicFramePr>
          <p:cNvPr id="1170" name="Google Shape;1170;p72"/>
          <p:cNvGraphicFramePr/>
          <p:nvPr/>
        </p:nvGraphicFramePr>
        <p:xfrm>
          <a:off x="340669" y="1909763"/>
          <a:ext cx="3000000" cy="3000000"/>
        </p:xfrm>
        <a:graphic>
          <a:graphicData uri="http://schemas.openxmlformats.org/drawingml/2006/table">
            <a:tbl>
              <a:tblPr>
                <a:noFill/>
                <a:tableStyleId>{98CBEF6C-4106-4C9A-9AA0-DD9BCE225BA4}</a:tableStyleId>
              </a:tblPr>
              <a:tblGrid>
                <a:gridCol w="1988625"/>
                <a:gridCol w="1928825"/>
              </a:tblGrid>
              <a:tr h="34260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rgbClr val="D9D9D9"/>
                          </a:solidFill>
                        </a:rPr>
                        <a:t>Conector</a:t>
                      </a:r>
                      <a:endParaRPr b="1" sz="1600" u="none" cap="none" strike="noStrike">
                        <a:solidFill>
                          <a:srgbClr val="D9D9D9"/>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rgbClr val="D9D9D9"/>
                          </a:solidFill>
                        </a:rPr>
                        <a:t>Descripción</a:t>
                      </a:r>
                      <a:endParaRPr sz="1100" u="none" cap="none" strike="noStrike">
                        <a:solidFill>
                          <a:srgbClr val="D9D9D9"/>
                        </a:solidFill>
                      </a:endParaRPr>
                    </a:p>
                  </a:txBody>
                  <a:tcPr marT="68575" marB="68575"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r>
              <a:tr h="50790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rPr>
                        <a:t>Es Igual</a:t>
                      </a:r>
                      <a:endParaRPr sz="14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r>
              <a:tr h="50790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rPr>
                        <a:t>Es diferente</a:t>
                      </a:r>
                      <a:endParaRPr b="1" sz="33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r>
              <a:tr h="50790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&lt; , &gt;</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c>
                  <a:txBody>
                    <a:bodyPr/>
                    <a:lstStyle/>
                    <a:p>
                      <a:pPr indent="0" lvl="0" marL="0" marR="0" rtl="0" algn="ctr">
                        <a:lnSpc>
                          <a:spcPct val="100000"/>
                        </a:lnSpc>
                        <a:spcBef>
                          <a:spcPts val="0"/>
                        </a:spcBef>
                        <a:spcAft>
                          <a:spcPts val="0"/>
                        </a:spcAft>
                        <a:buClr>
                          <a:schemeClr val="dk1"/>
                        </a:buClr>
                        <a:buSzPts val="800"/>
                        <a:buFont typeface="Arial"/>
                        <a:buNone/>
                      </a:pPr>
                      <a:r>
                        <a:rPr lang="es" sz="1400" u="none" cap="none" strike="noStrike">
                          <a:solidFill>
                            <a:schemeClr val="lt1"/>
                          </a:solidFill>
                        </a:rPr>
                        <a:t>Mayor que, Menor que</a:t>
                      </a:r>
                      <a:endParaRPr sz="1100" u="none" cap="none" strike="noStrike"/>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r>
              <a:tr h="50790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&lt;= , &gt;=</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rPr>
                        <a:t>Mayor o igual que, Menor o igual que</a:t>
                      </a:r>
                      <a:endParaRPr b="1" sz="33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r>
            </a:tbl>
          </a:graphicData>
        </a:graphic>
      </p:graphicFrame>
      <p:graphicFrame>
        <p:nvGraphicFramePr>
          <p:cNvPr id="1171" name="Google Shape;1171;p72"/>
          <p:cNvGraphicFramePr/>
          <p:nvPr/>
        </p:nvGraphicFramePr>
        <p:xfrm>
          <a:off x="4752675" y="1909763"/>
          <a:ext cx="3000000" cy="3000000"/>
        </p:xfrm>
        <a:graphic>
          <a:graphicData uri="http://schemas.openxmlformats.org/drawingml/2006/table">
            <a:tbl>
              <a:tblPr>
                <a:noFill/>
                <a:tableStyleId>{98CBEF6C-4106-4C9A-9AA0-DD9BCE225BA4}</a:tableStyleId>
              </a:tblPr>
              <a:tblGrid>
                <a:gridCol w="1988625"/>
                <a:gridCol w="1928825"/>
              </a:tblGrid>
              <a:tr h="34260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rgbClr val="D9D9D9"/>
                          </a:solidFill>
                        </a:rPr>
                        <a:t>Conector</a:t>
                      </a:r>
                      <a:endParaRPr b="1" sz="1600" u="none" cap="none" strike="noStrike">
                        <a:solidFill>
                          <a:srgbClr val="D9D9D9"/>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rgbClr val="D9D9D9"/>
                          </a:solidFill>
                        </a:rPr>
                        <a:t>Descripción</a:t>
                      </a:r>
                      <a:endParaRPr sz="1100" u="none" cap="none" strike="noStrike">
                        <a:solidFill>
                          <a:srgbClr val="D9D9D9"/>
                        </a:solidFill>
                      </a:endParaRPr>
                    </a:p>
                  </a:txBody>
                  <a:tcPr marT="68575" marB="68575" marR="68575" marL="6857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r>
              <a:tr h="50790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&amp;&amp;</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rPr>
                        <a:t>Y</a:t>
                      </a:r>
                      <a:endParaRPr b="1" sz="33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r>
              <a:tr h="50790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c>
                  <a:txBody>
                    <a:bodyPr/>
                    <a:lstStyle/>
                    <a:p>
                      <a:pPr indent="0" lvl="0" marL="0" marR="0" rtl="0" algn="ctr">
                        <a:lnSpc>
                          <a:spcPct val="100000"/>
                        </a:lnSpc>
                        <a:spcBef>
                          <a:spcPts val="0"/>
                        </a:spcBef>
                        <a:spcAft>
                          <a:spcPts val="0"/>
                        </a:spcAft>
                        <a:buClr>
                          <a:schemeClr val="dk1"/>
                        </a:buClr>
                        <a:buSzPts val="800"/>
                        <a:buFont typeface="Arial"/>
                        <a:buNone/>
                      </a:pPr>
                      <a:r>
                        <a:rPr lang="es" sz="1400" u="none" cap="none" strike="noStrike">
                          <a:solidFill>
                            <a:schemeClr val="lt1"/>
                          </a:solidFill>
                        </a:rPr>
                        <a:t>o</a:t>
                      </a:r>
                      <a:endParaRPr b="1" sz="33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r>
              <a:tr h="507900">
                <a:tc>
                  <a:txBody>
                    <a:bodyPr/>
                    <a:lstStyle/>
                    <a:p>
                      <a:pPr indent="0" lvl="0" marL="0" marR="0" rtl="0" algn="ctr">
                        <a:lnSpc>
                          <a:spcPct val="100000"/>
                        </a:lnSpc>
                        <a:spcBef>
                          <a:spcPts val="0"/>
                        </a:spcBef>
                        <a:spcAft>
                          <a:spcPts val="0"/>
                        </a:spcAft>
                        <a:buClr>
                          <a:srgbClr val="000000"/>
                        </a:buClr>
                        <a:buSzPts val="1600"/>
                        <a:buFont typeface="Arial"/>
                        <a:buNone/>
                      </a:pPr>
                      <a:r>
                        <a:rPr b="1" lang="es" sz="1600" u="none" cap="none" strike="noStrike">
                          <a:solidFill>
                            <a:schemeClr val="lt1"/>
                          </a:solidFill>
                        </a:rPr>
                        <a:t>!</a:t>
                      </a:r>
                      <a:endParaRPr b="1" sz="1600" u="none" cap="none" strike="noStrike">
                        <a:solidFill>
                          <a:schemeClr val="lt1"/>
                        </a:solidFill>
                      </a:endParaRPr>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rPr>
                        <a:t>no</a:t>
                      </a:r>
                      <a:endParaRPr sz="1100" u="none" cap="none" strike="noStrike"/>
                    </a:p>
                  </a:txBody>
                  <a:tcPr marT="68575" marB="68575" marR="68575" marL="685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1E4E79"/>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73"/>
          <p:cNvSpPr txBox="1"/>
          <p:nvPr>
            <p:ph type="title"/>
          </p:nvPr>
        </p:nvSpPr>
        <p:spPr>
          <a:xfrm>
            <a:off x="2157301" y="426422"/>
            <a:ext cx="48294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Tipo de Datos Primitivos</a:t>
            </a:r>
            <a:endParaRPr sz="3000">
              <a:solidFill>
                <a:srgbClr val="7F7F7F"/>
              </a:solidFill>
            </a:endParaRPr>
          </a:p>
        </p:txBody>
      </p:sp>
      <p:sp>
        <p:nvSpPr>
          <p:cNvPr id="1177" name="Google Shape;1177;p73"/>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78" name="Google Shape;1178;p73"/>
          <p:cNvSpPr txBox="1"/>
          <p:nvPr/>
        </p:nvSpPr>
        <p:spPr>
          <a:xfrm>
            <a:off x="0" y="49294"/>
            <a:ext cx="52176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PHP</a:t>
            </a:r>
            <a:endParaRPr b="1" sz="1100">
              <a:solidFill>
                <a:schemeClr val="lt1"/>
              </a:solidFill>
            </a:endParaRPr>
          </a:p>
        </p:txBody>
      </p:sp>
      <p:sp>
        <p:nvSpPr>
          <p:cNvPr id="1179" name="Google Shape;1179;p73"/>
          <p:cNvSpPr/>
          <p:nvPr/>
        </p:nvSpPr>
        <p:spPr>
          <a:xfrm>
            <a:off x="580772" y="1500244"/>
            <a:ext cx="675000" cy="675000"/>
          </a:xfrm>
          <a:prstGeom prst="ellipse">
            <a:avLst/>
          </a:prstGeom>
          <a:solidFill>
            <a:srgbClr val="674E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0" name="Google Shape;1180;p73"/>
          <p:cNvSpPr/>
          <p:nvPr/>
        </p:nvSpPr>
        <p:spPr>
          <a:xfrm>
            <a:off x="7772213" y="1445606"/>
            <a:ext cx="675000" cy="675000"/>
          </a:xfrm>
          <a:prstGeom prst="ellipse">
            <a:avLst/>
          </a:prstGeom>
          <a:solidFill>
            <a:srgbClr val="674E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1" name="Google Shape;1181;p73"/>
          <p:cNvSpPr/>
          <p:nvPr/>
        </p:nvSpPr>
        <p:spPr>
          <a:xfrm>
            <a:off x="580772" y="3288731"/>
            <a:ext cx="675000" cy="675000"/>
          </a:xfrm>
          <a:prstGeom prst="ellipse">
            <a:avLst/>
          </a:prstGeom>
          <a:solidFill>
            <a:srgbClr val="674E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2" name="Google Shape;1182;p73"/>
          <p:cNvSpPr/>
          <p:nvPr/>
        </p:nvSpPr>
        <p:spPr>
          <a:xfrm>
            <a:off x="7780979" y="3288731"/>
            <a:ext cx="675000" cy="675000"/>
          </a:xfrm>
          <a:prstGeom prst="ellipse">
            <a:avLst/>
          </a:prstGeom>
          <a:solidFill>
            <a:srgbClr val="674E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3" name="Google Shape;1183;p73"/>
          <p:cNvSpPr txBox="1"/>
          <p:nvPr/>
        </p:nvSpPr>
        <p:spPr>
          <a:xfrm>
            <a:off x="1300566" y="1500244"/>
            <a:ext cx="14469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rPr b="0" i="0" lang="es" sz="1700" u="none" cap="none" strike="noStrike">
                <a:solidFill>
                  <a:srgbClr val="666666"/>
                </a:solidFill>
                <a:latin typeface="Lexend Black"/>
                <a:ea typeface="Lexend Black"/>
                <a:cs typeface="Lexend Black"/>
                <a:sym typeface="Lexend Black"/>
              </a:rPr>
              <a:t>Numéricos</a:t>
            </a:r>
            <a:endParaRPr b="0" i="0" sz="1700" u="none" cap="none" strike="noStrike">
              <a:solidFill>
                <a:srgbClr val="666666"/>
              </a:solidFill>
              <a:latin typeface="Lexend Black"/>
              <a:ea typeface="Lexend Black"/>
              <a:cs typeface="Lexend Black"/>
              <a:sym typeface="Lexend Black"/>
            </a:endParaRPr>
          </a:p>
        </p:txBody>
      </p:sp>
      <p:sp>
        <p:nvSpPr>
          <p:cNvPr id="1184" name="Google Shape;1184;p73"/>
          <p:cNvSpPr txBox="1"/>
          <p:nvPr/>
        </p:nvSpPr>
        <p:spPr>
          <a:xfrm>
            <a:off x="6334004" y="1554506"/>
            <a:ext cx="14469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rPr b="0" i="0" lang="es" sz="1700" u="none" cap="none" strike="noStrike">
                <a:solidFill>
                  <a:srgbClr val="666666"/>
                </a:solidFill>
                <a:latin typeface="Lexend Black"/>
                <a:ea typeface="Lexend Black"/>
                <a:cs typeface="Lexend Black"/>
                <a:sym typeface="Lexend Black"/>
              </a:rPr>
              <a:t>Caracteres</a:t>
            </a:r>
            <a:endParaRPr b="0" i="0" sz="1700" u="none" cap="none" strike="noStrike">
              <a:solidFill>
                <a:srgbClr val="666666"/>
              </a:solidFill>
              <a:latin typeface="Lexend Black"/>
              <a:ea typeface="Lexend Black"/>
              <a:cs typeface="Lexend Black"/>
              <a:sym typeface="Lexend Black"/>
            </a:endParaRPr>
          </a:p>
        </p:txBody>
      </p:sp>
      <p:sp>
        <p:nvSpPr>
          <p:cNvPr id="1185" name="Google Shape;1185;p73"/>
          <p:cNvSpPr txBox="1"/>
          <p:nvPr/>
        </p:nvSpPr>
        <p:spPr>
          <a:xfrm>
            <a:off x="1300566" y="3288731"/>
            <a:ext cx="14469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rPr b="0" i="0" lang="es" sz="1700" u="none" cap="none" strike="noStrike">
                <a:solidFill>
                  <a:srgbClr val="666666"/>
                </a:solidFill>
                <a:latin typeface="Lexend Black"/>
                <a:ea typeface="Lexend Black"/>
                <a:cs typeface="Lexend Black"/>
                <a:sym typeface="Lexend Black"/>
              </a:rPr>
              <a:t>booleanos</a:t>
            </a:r>
            <a:endParaRPr b="0" i="0" sz="1700" u="none" cap="none" strike="noStrike">
              <a:solidFill>
                <a:srgbClr val="666666"/>
              </a:solidFill>
              <a:latin typeface="Lexend Black"/>
              <a:ea typeface="Lexend Black"/>
              <a:cs typeface="Lexend Black"/>
              <a:sym typeface="Lexend Black"/>
            </a:endParaRPr>
          </a:p>
        </p:txBody>
      </p:sp>
      <p:sp>
        <p:nvSpPr>
          <p:cNvPr id="1186" name="Google Shape;1186;p73"/>
          <p:cNvSpPr txBox="1"/>
          <p:nvPr/>
        </p:nvSpPr>
        <p:spPr>
          <a:xfrm>
            <a:off x="6334004" y="3288731"/>
            <a:ext cx="14469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rPr lang="es" sz="1700">
                <a:solidFill>
                  <a:srgbClr val="666666"/>
                </a:solidFill>
                <a:latin typeface="Lexend Black"/>
                <a:ea typeface="Lexend Black"/>
                <a:cs typeface="Lexend Black"/>
                <a:sym typeface="Lexend Black"/>
              </a:rPr>
              <a:t>Null</a:t>
            </a:r>
            <a:endParaRPr b="0" i="0" sz="1700" u="none" cap="none" strike="noStrike">
              <a:solidFill>
                <a:srgbClr val="666666"/>
              </a:solidFill>
              <a:latin typeface="Lexend Black"/>
              <a:ea typeface="Lexend Black"/>
              <a:cs typeface="Lexend Black"/>
              <a:sym typeface="Lexend Black"/>
            </a:endParaRPr>
          </a:p>
        </p:txBody>
      </p:sp>
      <p:pic>
        <p:nvPicPr>
          <p:cNvPr id="1187" name="Google Shape;1187;p73"/>
          <p:cNvPicPr preferRelativeResize="0"/>
          <p:nvPr/>
        </p:nvPicPr>
        <p:blipFill rotWithShape="1">
          <a:blip r:embed="rId3">
            <a:alphaModFix/>
          </a:blip>
          <a:srcRect b="0" l="0" r="0" t="0"/>
          <a:stretch/>
        </p:blipFill>
        <p:spPr>
          <a:xfrm>
            <a:off x="689672" y="3397631"/>
            <a:ext cx="457200" cy="457200"/>
          </a:xfrm>
          <a:prstGeom prst="rect">
            <a:avLst/>
          </a:prstGeom>
          <a:noFill/>
          <a:ln>
            <a:noFill/>
          </a:ln>
        </p:spPr>
      </p:pic>
      <p:pic>
        <p:nvPicPr>
          <p:cNvPr id="1188" name="Google Shape;1188;p73"/>
          <p:cNvPicPr preferRelativeResize="0"/>
          <p:nvPr/>
        </p:nvPicPr>
        <p:blipFill rotWithShape="1">
          <a:blip r:embed="rId4">
            <a:alphaModFix/>
          </a:blip>
          <a:srcRect b="0" l="0" r="0" t="0"/>
          <a:stretch/>
        </p:blipFill>
        <p:spPr>
          <a:xfrm>
            <a:off x="7904166" y="3411919"/>
            <a:ext cx="428625" cy="428625"/>
          </a:xfrm>
          <a:prstGeom prst="rect">
            <a:avLst/>
          </a:prstGeom>
          <a:noFill/>
          <a:ln>
            <a:noFill/>
          </a:ln>
        </p:spPr>
      </p:pic>
      <p:pic>
        <p:nvPicPr>
          <p:cNvPr id="1189" name="Google Shape;1189;p73"/>
          <p:cNvPicPr preferRelativeResize="0"/>
          <p:nvPr/>
        </p:nvPicPr>
        <p:blipFill rotWithShape="1">
          <a:blip r:embed="rId5">
            <a:alphaModFix/>
          </a:blip>
          <a:srcRect b="0" l="0" r="0" t="0"/>
          <a:stretch/>
        </p:blipFill>
        <p:spPr>
          <a:xfrm>
            <a:off x="7947029" y="1611647"/>
            <a:ext cx="342900" cy="342900"/>
          </a:xfrm>
          <a:prstGeom prst="rect">
            <a:avLst/>
          </a:prstGeom>
          <a:noFill/>
          <a:ln>
            <a:noFill/>
          </a:ln>
        </p:spPr>
      </p:pic>
      <p:pic>
        <p:nvPicPr>
          <p:cNvPr id="1190" name="Google Shape;1190;p73"/>
          <p:cNvPicPr preferRelativeResize="0"/>
          <p:nvPr/>
        </p:nvPicPr>
        <p:blipFill rotWithShape="1">
          <a:blip r:embed="rId6">
            <a:alphaModFix/>
          </a:blip>
          <a:srcRect b="0" l="0" r="0" t="0"/>
          <a:stretch/>
        </p:blipFill>
        <p:spPr>
          <a:xfrm>
            <a:off x="689672" y="1609135"/>
            <a:ext cx="457200" cy="457200"/>
          </a:xfrm>
          <a:prstGeom prst="rect">
            <a:avLst/>
          </a:prstGeom>
          <a:noFill/>
          <a:ln>
            <a:noFill/>
          </a:ln>
        </p:spPr>
      </p:pic>
      <p:sp>
        <p:nvSpPr>
          <p:cNvPr id="1191" name="Google Shape;1191;p73"/>
          <p:cNvSpPr txBox="1"/>
          <p:nvPr/>
        </p:nvSpPr>
        <p:spPr>
          <a:xfrm>
            <a:off x="1403494" y="1820888"/>
            <a:ext cx="2308500" cy="646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666666"/>
                </a:solidFill>
                <a:latin typeface="Calibri"/>
                <a:ea typeface="Calibri"/>
                <a:cs typeface="Calibri"/>
                <a:sym typeface="Calibri"/>
              </a:rPr>
              <a:t>Datos de tipo </a:t>
            </a:r>
            <a:r>
              <a:rPr b="1" i="0" lang="es" sz="1100" u="none" cap="none" strike="noStrike">
                <a:solidFill>
                  <a:srgbClr val="666666"/>
                </a:solidFill>
                <a:latin typeface="Calibri"/>
                <a:ea typeface="Calibri"/>
                <a:cs typeface="Calibri"/>
                <a:sym typeface="Calibri"/>
              </a:rPr>
              <a:t>numéricos</a:t>
            </a:r>
            <a:r>
              <a:rPr b="0" i="0" lang="es" sz="1100" u="none" cap="none" strike="noStrike">
                <a:solidFill>
                  <a:srgbClr val="666666"/>
                </a:solidFill>
                <a:latin typeface="Calibri"/>
                <a:ea typeface="Calibri"/>
                <a:cs typeface="Calibri"/>
                <a:sym typeface="Calibri"/>
              </a:rPr>
              <a:t> que pueden tener desde </a:t>
            </a:r>
            <a:r>
              <a:rPr b="1" i="0" lang="es" sz="1100" u="none" cap="none" strike="noStrike">
                <a:solidFill>
                  <a:srgbClr val="666666"/>
                </a:solidFill>
                <a:latin typeface="Calibri"/>
                <a:ea typeface="Calibri"/>
                <a:cs typeface="Calibri"/>
                <a:sym typeface="Calibri"/>
              </a:rPr>
              <a:t>enteros</a:t>
            </a:r>
            <a:r>
              <a:rPr b="0" i="0" lang="es" sz="1100" u="none" cap="none" strike="noStrike">
                <a:solidFill>
                  <a:srgbClr val="666666"/>
                </a:solidFill>
                <a:latin typeface="Calibri"/>
                <a:ea typeface="Calibri"/>
                <a:cs typeface="Calibri"/>
                <a:sym typeface="Calibri"/>
              </a:rPr>
              <a:t>, </a:t>
            </a:r>
            <a:r>
              <a:rPr b="1" i="0" lang="es" sz="1100" u="none" cap="none" strike="noStrike">
                <a:solidFill>
                  <a:srgbClr val="666666"/>
                </a:solidFill>
                <a:latin typeface="Calibri"/>
                <a:ea typeface="Calibri"/>
                <a:cs typeface="Calibri"/>
                <a:sym typeface="Calibri"/>
              </a:rPr>
              <a:t>decimales</a:t>
            </a:r>
            <a:r>
              <a:rPr b="0" i="0" lang="es" sz="1100" u="none" cap="none" strike="noStrike">
                <a:solidFill>
                  <a:srgbClr val="666666"/>
                </a:solidFill>
                <a:latin typeface="Calibri"/>
                <a:ea typeface="Calibri"/>
                <a:cs typeface="Calibri"/>
                <a:sym typeface="Calibri"/>
              </a:rPr>
              <a:t>, incluso números </a:t>
            </a:r>
            <a:r>
              <a:rPr b="1" i="0" lang="es" sz="1100" u="none" cap="none" strike="noStrike">
                <a:solidFill>
                  <a:srgbClr val="666666"/>
                </a:solidFill>
                <a:latin typeface="Calibri"/>
                <a:ea typeface="Calibri"/>
                <a:cs typeface="Calibri"/>
                <a:sym typeface="Calibri"/>
              </a:rPr>
              <a:t>complejos.</a:t>
            </a:r>
            <a:endParaRPr b="1" i="0" sz="1100" u="none" cap="none" strike="noStrike">
              <a:solidFill>
                <a:srgbClr val="666666"/>
              </a:solidFill>
              <a:latin typeface="Calibri"/>
              <a:ea typeface="Calibri"/>
              <a:cs typeface="Calibri"/>
              <a:sym typeface="Calibri"/>
            </a:endParaRPr>
          </a:p>
        </p:txBody>
      </p:sp>
      <p:sp>
        <p:nvSpPr>
          <p:cNvPr id="1192" name="Google Shape;1192;p73"/>
          <p:cNvSpPr txBox="1"/>
          <p:nvPr/>
        </p:nvSpPr>
        <p:spPr>
          <a:xfrm>
            <a:off x="5378756" y="1872506"/>
            <a:ext cx="2308500" cy="6465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rgbClr val="000000"/>
              </a:buClr>
              <a:buSzPts val="1100"/>
              <a:buFont typeface="Arial"/>
              <a:buNone/>
            </a:pPr>
            <a:r>
              <a:rPr b="0" i="0" lang="es" sz="1100" u="none" cap="none" strike="noStrike">
                <a:solidFill>
                  <a:srgbClr val="666666"/>
                </a:solidFill>
                <a:latin typeface="Calibri"/>
                <a:ea typeface="Calibri"/>
                <a:cs typeface="Calibri"/>
                <a:sym typeface="Calibri"/>
              </a:rPr>
              <a:t>Datos de tipo de caracteres que pueden tener desde </a:t>
            </a:r>
            <a:r>
              <a:rPr b="1" i="0" lang="es" sz="1100" u="none" cap="none" strike="noStrike">
                <a:solidFill>
                  <a:srgbClr val="666666"/>
                </a:solidFill>
                <a:latin typeface="Calibri"/>
                <a:ea typeface="Calibri"/>
                <a:cs typeface="Calibri"/>
                <a:sym typeface="Calibri"/>
              </a:rPr>
              <a:t>letras, caracteres especiales, números, símbolos.</a:t>
            </a:r>
            <a:endParaRPr b="1" i="0" sz="1100" u="none" cap="none" strike="noStrike">
              <a:solidFill>
                <a:srgbClr val="666666"/>
              </a:solidFill>
              <a:latin typeface="Calibri"/>
              <a:ea typeface="Calibri"/>
              <a:cs typeface="Calibri"/>
              <a:sym typeface="Calibri"/>
            </a:endParaRPr>
          </a:p>
        </p:txBody>
      </p:sp>
      <p:sp>
        <p:nvSpPr>
          <p:cNvPr id="1193" name="Google Shape;1193;p73"/>
          <p:cNvSpPr txBox="1"/>
          <p:nvPr/>
        </p:nvSpPr>
        <p:spPr>
          <a:xfrm>
            <a:off x="1403494" y="3681131"/>
            <a:ext cx="2308500" cy="6465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666666"/>
                </a:solidFill>
                <a:latin typeface="Calibri"/>
                <a:ea typeface="Calibri"/>
                <a:cs typeface="Calibri"/>
                <a:sym typeface="Calibri"/>
              </a:rPr>
              <a:t>Datos de tipo </a:t>
            </a:r>
            <a:r>
              <a:rPr b="1" i="0" lang="es" sz="1100" u="none" cap="none" strike="noStrike">
                <a:solidFill>
                  <a:srgbClr val="666666"/>
                </a:solidFill>
                <a:latin typeface="Calibri"/>
                <a:ea typeface="Calibri"/>
                <a:cs typeface="Calibri"/>
                <a:sym typeface="Calibri"/>
              </a:rPr>
              <a:t>booleano </a:t>
            </a:r>
            <a:r>
              <a:rPr b="0" i="0" lang="es" sz="1100" u="none" cap="none" strike="noStrike">
                <a:solidFill>
                  <a:srgbClr val="666666"/>
                </a:solidFill>
                <a:latin typeface="Calibri"/>
                <a:ea typeface="Calibri"/>
                <a:cs typeface="Calibri"/>
                <a:sym typeface="Calibri"/>
              </a:rPr>
              <a:t> que pueden tener dos únicos estados: </a:t>
            </a:r>
            <a:r>
              <a:rPr b="1" i="0" lang="es" sz="1100" u="none" cap="none" strike="noStrike">
                <a:solidFill>
                  <a:srgbClr val="666666"/>
                </a:solidFill>
                <a:latin typeface="Calibri"/>
                <a:ea typeface="Calibri"/>
                <a:cs typeface="Calibri"/>
                <a:sym typeface="Calibri"/>
              </a:rPr>
              <a:t>verdadero</a:t>
            </a:r>
            <a:r>
              <a:rPr b="0" i="0" lang="es" sz="1100" u="none" cap="none" strike="noStrike">
                <a:solidFill>
                  <a:srgbClr val="666666"/>
                </a:solidFill>
                <a:latin typeface="Calibri"/>
                <a:ea typeface="Calibri"/>
                <a:cs typeface="Calibri"/>
                <a:sym typeface="Calibri"/>
              </a:rPr>
              <a:t> o </a:t>
            </a:r>
            <a:r>
              <a:rPr b="1" i="0" lang="es" sz="1100" u="none" cap="none" strike="noStrike">
                <a:solidFill>
                  <a:srgbClr val="666666"/>
                </a:solidFill>
                <a:latin typeface="Calibri"/>
                <a:ea typeface="Calibri"/>
                <a:cs typeface="Calibri"/>
                <a:sym typeface="Calibri"/>
              </a:rPr>
              <a:t>falso.</a:t>
            </a:r>
            <a:endParaRPr b="1" i="0" sz="1100" u="none" cap="none" strike="noStrike">
              <a:solidFill>
                <a:srgbClr val="666666"/>
              </a:solidFill>
              <a:latin typeface="Calibri"/>
              <a:ea typeface="Calibri"/>
              <a:cs typeface="Calibri"/>
              <a:sym typeface="Calibri"/>
            </a:endParaRPr>
          </a:p>
        </p:txBody>
      </p:sp>
      <p:sp>
        <p:nvSpPr>
          <p:cNvPr id="1194" name="Google Shape;1194;p73"/>
          <p:cNvSpPr txBox="1"/>
          <p:nvPr/>
        </p:nvSpPr>
        <p:spPr>
          <a:xfrm>
            <a:off x="5378756" y="3621544"/>
            <a:ext cx="2308500" cy="4773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rgbClr val="000000"/>
              </a:buClr>
              <a:buSzPts val="1100"/>
              <a:buFont typeface="Arial"/>
              <a:buNone/>
            </a:pPr>
            <a:r>
              <a:rPr b="0" i="0" lang="es" sz="1100" u="none" cap="none" strike="noStrike">
                <a:solidFill>
                  <a:srgbClr val="666666"/>
                </a:solidFill>
                <a:latin typeface="Calibri"/>
                <a:ea typeface="Calibri"/>
                <a:cs typeface="Calibri"/>
                <a:sym typeface="Calibri"/>
              </a:rPr>
              <a:t>Datos de tipo </a:t>
            </a:r>
            <a:r>
              <a:rPr b="1" lang="es" sz="1100">
                <a:solidFill>
                  <a:srgbClr val="666666"/>
                </a:solidFill>
                <a:latin typeface="Calibri"/>
                <a:ea typeface="Calibri"/>
                <a:cs typeface="Calibri"/>
                <a:sym typeface="Calibri"/>
              </a:rPr>
              <a:t>null</a:t>
            </a:r>
            <a:r>
              <a:rPr b="0" i="0" lang="es" sz="1100" u="none" cap="none" strike="noStrike">
                <a:solidFill>
                  <a:srgbClr val="666666"/>
                </a:solidFill>
                <a:latin typeface="Calibri"/>
                <a:ea typeface="Calibri"/>
                <a:cs typeface="Calibri"/>
                <a:sym typeface="Calibri"/>
              </a:rPr>
              <a:t> que </a:t>
            </a:r>
            <a:r>
              <a:rPr lang="es" sz="1100">
                <a:solidFill>
                  <a:srgbClr val="666666"/>
                </a:solidFill>
                <a:latin typeface="Calibri"/>
                <a:ea typeface="Calibri"/>
                <a:cs typeface="Calibri"/>
                <a:sym typeface="Calibri"/>
              </a:rPr>
              <a:t>Tienen </a:t>
            </a:r>
            <a:r>
              <a:rPr b="1" lang="es" sz="1100">
                <a:solidFill>
                  <a:srgbClr val="666666"/>
                </a:solidFill>
                <a:latin typeface="Calibri"/>
                <a:ea typeface="Calibri"/>
                <a:cs typeface="Calibri"/>
                <a:sym typeface="Calibri"/>
              </a:rPr>
              <a:t>Ausencia de valor para una Variable</a:t>
            </a:r>
            <a:r>
              <a:rPr b="1" i="0" lang="es" sz="1100" u="none" cap="none" strike="noStrike">
                <a:solidFill>
                  <a:srgbClr val="666666"/>
                </a:solidFill>
                <a:latin typeface="Calibri"/>
                <a:ea typeface="Calibri"/>
                <a:cs typeface="Calibri"/>
                <a:sym typeface="Calibri"/>
              </a:rPr>
              <a:t>.</a:t>
            </a:r>
            <a:endParaRPr b="1" i="0" sz="1100" u="none" cap="none" strike="noStrike">
              <a:solidFill>
                <a:srgbClr val="666666"/>
              </a:solidFill>
              <a:latin typeface="Calibri"/>
              <a:ea typeface="Calibri"/>
              <a:cs typeface="Calibri"/>
              <a:sym typeface="Calibri"/>
            </a:endParaRPr>
          </a:p>
        </p:txBody>
      </p:sp>
      <p:sp>
        <p:nvSpPr>
          <p:cNvPr id="1195" name="Google Shape;1195;p73"/>
          <p:cNvSpPr txBox="1"/>
          <p:nvPr/>
        </p:nvSpPr>
        <p:spPr>
          <a:xfrm>
            <a:off x="1463306" y="2418113"/>
            <a:ext cx="2248500" cy="4773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245D90"/>
                </a:solidFill>
                <a:latin typeface="Calibri"/>
                <a:ea typeface="Calibri"/>
                <a:cs typeface="Calibri"/>
                <a:sym typeface="Calibri"/>
              </a:rPr>
              <a:t>integer, float, double, number, double</a:t>
            </a:r>
            <a:r>
              <a:rPr b="1" lang="es" sz="1100">
                <a:solidFill>
                  <a:srgbClr val="245D90"/>
                </a:solidFill>
                <a:latin typeface="Calibri"/>
                <a:ea typeface="Calibri"/>
                <a:cs typeface="Calibri"/>
                <a:sym typeface="Calibri"/>
              </a:rPr>
              <a:t>, </a:t>
            </a:r>
            <a:r>
              <a:rPr b="1" i="0" lang="es" sz="1100" u="none" cap="none" strike="noStrike">
                <a:solidFill>
                  <a:srgbClr val="245D90"/>
                </a:solidFill>
                <a:latin typeface="Calibri"/>
                <a:ea typeface="Calibri"/>
                <a:cs typeface="Calibri"/>
                <a:sym typeface="Calibri"/>
              </a:rPr>
              <a:t>long, bigInt</a:t>
            </a:r>
            <a:endParaRPr b="1" i="0" sz="1100" u="none" cap="none" strike="noStrike">
              <a:solidFill>
                <a:srgbClr val="245D90"/>
              </a:solidFill>
              <a:latin typeface="Calibri"/>
              <a:ea typeface="Calibri"/>
              <a:cs typeface="Calibri"/>
              <a:sym typeface="Calibri"/>
            </a:endParaRPr>
          </a:p>
        </p:txBody>
      </p:sp>
      <p:sp>
        <p:nvSpPr>
          <p:cNvPr id="1196" name="Google Shape;1196;p73"/>
          <p:cNvSpPr txBox="1"/>
          <p:nvPr/>
        </p:nvSpPr>
        <p:spPr>
          <a:xfrm>
            <a:off x="5408681" y="2519494"/>
            <a:ext cx="2248500" cy="3078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rgbClr val="000000"/>
              </a:buClr>
              <a:buSzPts val="1100"/>
              <a:buFont typeface="Arial"/>
              <a:buNone/>
            </a:pPr>
            <a:r>
              <a:rPr b="1" i="0" lang="es" sz="1100" u="none" cap="none" strike="noStrike">
                <a:solidFill>
                  <a:srgbClr val="245D90"/>
                </a:solidFill>
                <a:latin typeface="Calibri"/>
                <a:ea typeface="Calibri"/>
                <a:cs typeface="Calibri"/>
                <a:sym typeface="Calibri"/>
              </a:rPr>
              <a:t>byte, char, string</a:t>
            </a:r>
            <a:endParaRPr b="1" i="0" sz="1100" u="none" cap="none" strike="noStrike">
              <a:solidFill>
                <a:srgbClr val="245D90"/>
              </a:solidFill>
              <a:latin typeface="Calibri"/>
              <a:ea typeface="Calibri"/>
              <a:cs typeface="Calibri"/>
              <a:sym typeface="Calibri"/>
            </a:endParaRPr>
          </a:p>
        </p:txBody>
      </p:sp>
      <p:sp>
        <p:nvSpPr>
          <p:cNvPr id="1197" name="Google Shape;1197;p73"/>
          <p:cNvSpPr txBox="1"/>
          <p:nvPr/>
        </p:nvSpPr>
        <p:spPr>
          <a:xfrm>
            <a:off x="5408681" y="4159706"/>
            <a:ext cx="2248500" cy="307800"/>
          </a:xfrm>
          <a:prstGeom prst="rect">
            <a:avLst/>
          </a:prstGeom>
          <a:noFill/>
          <a:ln>
            <a:noFill/>
          </a:ln>
        </p:spPr>
        <p:txBody>
          <a:bodyPr anchorCtr="0" anchor="t" bIns="68575" lIns="68575" spcFirstLastPara="1" rIns="68575" wrap="square" tIns="68575">
            <a:spAutoFit/>
          </a:bodyPr>
          <a:lstStyle/>
          <a:p>
            <a:pPr indent="0" lvl="0" marL="0" marR="0" rtl="0" algn="r">
              <a:lnSpc>
                <a:spcPct val="100000"/>
              </a:lnSpc>
              <a:spcBef>
                <a:spcPts val="0"/>
              </a:spcBef>
              <a:spcAft>
                <a:spcPts val="0"/>
              </a:spcAft>
              <a:buClr>
                <a:srgbClr val="000000"/>
              </a:buClr>
              <a:buSzPts val="1100"/>
              <a:buFont typeface="Arial"/>
              <a:buNone/>
            </a:pPr>
            <a:r>
              <a:rPr b="1" i="0" lang="es" sz="1100" u="none" cap="none" strike="noStrike">
                <a:solidFill>
                  <a:srgbClr val="245D90"/>
                </a:solidFill>
                <a:latin typeface="Calibri"/>
                <a:ea typeface="Calibri"/>
                <a:cs typeface="Calibri"/>
                <a:sym typeface="Calibri"/>
              </a:rPr>
              <a:t>null, nil, None, undefined, empty</a:t>
            </a:r>
            <a:endParaRPr b="1" i="0" sz="1100" u="none" cap="none" strike="noStrike">
              <a:solidFill>
                <a:srgbClr val="245D90"/>
              </a:solidFill>
              <a:latin typeface="Calibri"/>
              <a:ea typeface="Calibri"/>
              <a:cs typeface="Calibri"/>
              <a:sym typeface="Calibri"/>
            </a:endParaRPr>
          </a:p>
        </p:txBody>
      </p:sp>
      <p:sp>
        <p:nvSpPr>
          <p:cNvPr id="1198" name="Google Shape;1198;p73"/>
          <p:cNvSpPr txBox="1"/>
          <p:nvPr/>
        </p:nvSpPr>
        <p:spPr>
          <a:xfrm>
            <a:off x="1433419" y="4231894"/>
            <a:ext cx="13695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i="0" lang="es" sz="1100" u="none" cap="none" strike="noStrike">
                <a:solidFill>
                  <a:srgbClr val="245D90"/>
                </a:solidFill>
                <a:latin typeface="Calibri"/>
                <a:ea typeface="Calibri"/>
                <a:cs typeface="Calibri"/>
                <a:sym typeface="Calibri"/>
              </a:rPr>
              <a:t>bool, boolean</a:t>
            </a:r>
            <a:endParaRPr b="1" i="0" sz="1100" u="none" cap="none" strike="noStrike">
              <a:solidFill>
                <a:srgbClr val="245D90"/>
              </a:solidFill>
              <a:latin typeface="Calibri"/>
              <a:ea typeface="Calibri"/>
              <a:cs typeface="Calibri"/>
              <a:sym typeface="Calibri"/>
            </a:endParaRPr>
          </a:p>
        </p:txBody>
      </p:sp>
      <p:sp>
        <p:nvSpPr>
          <p:cNvPr id="1199" name="Google Shape;1199;p73"/>
          <p:cNvSpPr/>
          <p:nvPr/>
        </p:nvSpPr>
        <p:spPr>
          <a:xfrm>
            <a:off x="4076888" y="2174813"/>
            <a:ext cx="990300" cy="1098600"/>
          </a:xfrm>
          <a:prstGeom prst="roundRect">
            <a:avLst>
              <a:gd fmla="val 16667" name="adj"/>
            </a:avLst>
          </a:prstGeom>
          <a:solidFill>
            <a:srgbClr val="245D9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0" name="Google Shape;1200;p73"/>
          <p:cNvSpPr txBox="1"/>
          <p:nvPr/>
        </p:nvSpPr>
        <p:spPr>
          <a:xfrm>
            <a:off x="4144144" y="2511263"/>
            <a:ext cx="8322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i="0" lang="es" sz="1100" u="sng" cap="none" strike="noStrike">
                <a:solidFill>
                  <a:schemeClr val="lt1"/>
                </a:solidFill>
                <a:latin typeface="Calibri"/>
                <a:ea typeface="Calibri"/>
                <a:cs typeface="Calibri"/>
                <a:sym typeface="Calibri"/>
                <a:hlinkClick r:id="rId7">
                  <a:extLst>
                    <a:ext uri="{A12FA001-AC4F-418D-AE19-62706E023703}">
                      <ahyp:hlinkClr val="tx"/>
                    </a:ext>
                  </a:extLst>
                </a:hlinkClick>
              </a:rPr>
              <a:t>PHP</a:t>
            </a:r>
            <a:endParaRPr b="1" i="0" sz="11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9" name="Google Shape;169;p29"/>
          <p:cNvSpPr txBox="1"/>
          <p:nvPr>
            <p:ph type="title"/>
          </p:nvPr>
        </p:nvSpPr>
        <p:spPr>
          <a:xfrm>
            <a:off x="4314601" y="651900"/>
            <a:ext cx="48294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Concepto</a:t>
            </a:r>
            <a:endParaRPr sz="3000">
              <a:solidFill>
                <a:srgbClr val="7F7F7F"/>
              </a:solidFill>
            </a:endParaRPr>
          </a:p>
        </p:txBody>
      </p:sp>
      <p:sp>
        <p:nvSpPr>
          <p:cNvPr id="170" name="Google Shape;170;p29"/>
          <p:cNvSpPr txBox="1"/>
          <p:nvPr/>
        </p:nvSpPr>
        <p:spPr>
          <a:xfrm>
            <a:off x="4826906" y="1320713"/>
            <a:ext cx="3886800" cy="3290700"/>
          </a:xfrm>
          <a:prstGeom prst="rect">
            <a:avLst/>
          </a:prstGeom>
          <a:noFill/>
          <a:ln>
            <a:noFill/>
          </a:ln>
        </p:spPr>
        <p:txBody>
          <a:bodyPr anchorCtr="0" anchor="t" bIns="34275" lIns="68575" spcFirstLastPara="1" rIns="68575" wrap="square" tIns="34275">
            <a:noAutofit/>
          </a:bodyPr>
          <a:lstStyle/>
          <a:p>
            <a:pPr indent="0" lvl="0" marL="0" rtl="0" algn="just">
              <a:lnSpc>
                <a:spcPct val="150000"/>
              </a:lnSpc>
              <a:spcBef>
                <a:spcPts val="800"/>
              </a:spcBef>
              <a:spcAft>
                <a:spcPts val="0"/>
              </a:spcAft>
              <a:buClr>
                <a:schemeClr val="dk1"/>
              </a:buClr>
              <a:buSzPts val="600"/>
              <a:buFont typeface="Arial"/>
              <a:buNone/>
            </a:pPr>
            <a:r>
              <a:rPr b="1" lang="es" sz="1100">
                <a:solidFill>
                  <a:srgbClr val="434343"/>
                </a:solidFill>
              </a:rPr>
              <a:t>Backend</a:t>
            </a:r>
            <a:r>
              <a:rPr lang="es" sz="1100">
                <a:solidFill>
                  <a:srgbClr val="434343"/>
                </a:solidFill>
              </a:rPr>
              <a:t> hace referencia al </a:t>
            </a:r>
            <a:r>
              <a:rPr b="1" lang="es" sz="1100">
                <a:solidFill>
                  <a:srgbClr val="434343"/>
                </a:solidFill>
              </a:rPr>
              <a:t>proceso</a:t>
            </a:r>
            <a:r>
              <a:rPr lang="es" sz="1100">
                <a:solidFill>
                  <a:srgbClr val="434343"/>
                </a:solidFill>
              </a:rPr>
              <a:t> del </a:t>
            </a:r>
            <a:r>
              <a:rPr b="1" lang="es" sz="1100">
                <a:solidFill>
                  <a:srgbClr val="434343"/>
                </a:solidFill>
              </a:rPr>
              <a:t>servidor</a:t>
            </a:r>
            <a:r>
              <a:rPr lang="es" sz="1100">
                <a:solidFill>
                  <a:srgbClr val="434343"/>
                </a:solidFill>
              </a:rPr>
              <a:t>  y cloud computing, es la parte </a:t>
            </a:r>
            <a:r>
              <a:rPr b="1" lang="es" sz="1100">
                <a:solidFill>
                  <a:srgbClr val="434343"/>
                </a:solidFill>
              </a:rPr>
              <a:t>lógica</a:t>
            </a:r>
            <a:r>
              <a:rPr lang="es" sz="1100">
                <a:solidFill>
                  <a:srgbClr val="434343"/>
                </a:solidFill>
              </a:rPr>
              <a:t> de toda solución web, se refiere además a la </a:t>
            </a:r>
            <a:r>
              <a:rPr b="1" lang="es" sz="1100">
                <a:solidFill>
                  <a:srgbClr val="434343"/>
                </a:solidFill>
              </a:rPr>
              <a:t>parte de la arquitectura</a:t>
            </a:r>
            <a:r>
              <a:rPr lang="es" sz="1100">
                <a:solidFill>
                  <a:srgbClr val="434343"/>
                </a:solidFill>
              </a:rPr>
              <a:t> interna de una solución web que asegura la </a:t>
            </a:r>
            <a:r>
              <a:rPr b="1" lang="es" sz="1100">
                <a:solidFill>
                  <a:srgbClr val="434343"/>
                </a:solidFill>
              </a:rPr>
              <a:t>funcionalidad completa.</a:t>
            </a:r>
            <a:endParaRPr sz="1100">
              <a:solidFill>
                <a:srgbClr val="434343"/>
              </a:solidFill>
            </a:endParaRPr>
          </a:p>
          <a:p>
            <a:pPr indent="0" lvl="0" marL="0" rtl="0" algn="just">
              <a:lnSpc>
                <a:spcPct val="150000"/>
              </a:lnSpc>
              <a:spcBef>
                <a:spcPts val="800"/>
              </a:spcBef>
              <a:spcAft>
                <a:spcPts val="0"/>
              </a:spcAft>
              <a:buClr>
                <a:schemeClr val="dk1"/>
              </a:buClr>
              <a:buSzPts val="600"/>
              <a:buFont typeface="Arial"/>
              <a:buNone/>
            </a:pPr>
            <a:r>
              <a:t/>
            </a:r>
            <a:endParaRPr sz="1100">
              <a:solidFill>
                <a:srgbClr val="434343"/>
              </a:solidFill>
            </a:endParaRPr>
          </a:p>
          <a:p>
            <a:pPr indent="0" lvl="0" marL="0" rtl="0" algn="just">
              <a:lnSpc>
                <a:spcPct val="115000"/>
              </a:lnSpc>
              <a:spcBef>
                <a:spcPts val="0"/>
              </a:spcBef>
              <a:spcAft>
                <a:spcPts val="0"/>
              </a:spcAft>
              <a:buClr>
                <a:schemeClr val="dk1"/>
              </a:buClr>
              <a:buSzPts val="1100"/>
              <a:buFont typeface="Arial"/>
              <a:buNone/>
            </a:pPr>
            <a:r>
              <a:rPr lang="es" sz="1100">
                <a:solidFill>
                  <a:srgbClr val="434343"/>
                </a:solidFill>
              </a:rPr>
              <a:t>Se basa únicamente en el código interno de la solución web, en donde se enfoca la </a:t>
            </a:r>
            <a:r>
              <a:rPr b="1" lang="es" sz="1100">
                <a:solidFill>
                  <a:srgbClr val="434343"/>
                </a:solidFill>
              </a:rPr>
              <a:t>funcionalidad, seguridad y optimización</a:t>
            </a:r>
            <a:r>
              <a:rPr lang="es" sz="1100">
                <a:solidFill>
                  <a:srgbClr val="434343"/>
                </a:solidFill>
              </a:rPr>
              <a:t> de recursos.</a:t>
            </a:r>
            <a:endParaRPr sz="1100">
              <a:solidFill>
                <a:srgbClr val="434343"/>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rgbClr val="434343"/>
              </a:solidFill>
            </a:endParaRPr>
          </a:p>
          <a:p>
            <a:pPr indent="0" lvl="0" marL="0" rtl="0" algn="just">
              <a:lnSpc>
                <a:spcPct val="115000"/>
              </a:lnSpc>
              <a:spcBef>
                <a:spcPts val="0"/>
              </a:spcBef>
              <a:spcAft>
                <a:spcPts val="0"/>
              </a:spcAft>
              <a:buClr>
                <a:schemeClr val="dk1"/>
              </a:buClr>
              <a:buSzPts val="1100"/>
              <a:buFont typeface="Arial"/>
              <a:buNone/>
            </a:pPr>
            <a:r>
              <a:rPr lang="es" sz="1100">
                <a:solidFill>
                  <a:srgbClr val="434343"/>
                </a:solidFill>
              </a:rPr>
              <a:t>Las aplicaciones backend por lo general se encargan de la </a:t>
            </a:r>
            <a:r>
              <a:rPr b="1" lang="es" sz="1100">
                <a:solidFill>
                  <a:srgbClr val="434343"/>
                </a:solidFill>
              </a:rPr>
              <a:t>gestión</a:t>
            </a:r>
            <a:r>
              <a:rPr lang="es" sz="1100">
                <a:solidFill>
                  <a:srgbClr val="434343"/>
                </a:solidFill>
              </a:rPr>
              <a:t> de </a:t>
            </a:r>
            <a:r>
              <a:rPr b="1" lang="es" sz="1100">
                <a:solidFill>
                  <a:srgbClr val="434343"/>
                </a:solidFill>
              </a:rPr>
              <a:t>información</a:t>
            </a:r>
            <a:r>
              <a:rPr lang="es" sz="1100">
                <a:solidFill>
                  <a:srgbClr val="434343"/>
                </a:solidFill>
              </a:rPr>
              <a:t>, </a:t>
            </a:r>
            <a:r>
              <a:rPr b="1" lang="es" sz="1100">
                <a:solidFill>
                  <a:srgbClr val="434343"/>
                </a:solidFill>
              </a:rPr>
              <a:t>interacción</a:t>
            </a:r>
            <a:r>
              <a:rPr lang="es" sz="1100">
                <a:solidFill>
                  <a:srgbClr val="434343"/>
                </a:solidFill>
              </a:rPr>
              <a:t> con </a:t>
            </a:r>
            <a:r>
              <a:rPr b="1" lang="es" sz="1100">
                <a:solidFill>
                  <a:srgbClr val="434343"/>
                </a:solidFill>
              </a:rPr>
              <a:t>bases de datos</a:t>
            </a:r>
            <a:r>
              <a:rPr lang="es" sz="1100">
                <a:solidFill>
                  <a:srgbClr val="434343"/>
                </a:solidFill>
              </a:rPr>
              <a:t>, </a:t>
            </a:r>
            <a:r>
              <a:rPr b="1" lang="es" sz="1100">
                <a:solidFill>
                  <a:srgbClr val="434343"/>
                </a:solidFill>
              </a:rPr>
              <a:t>orquestación</a:t>
            </a:r>
            <a:r>
              <a:rPr lang="es" sz="1100">
                <a:solidFill>
                  <a:srgbClr val="434343"/>
                </a:solidFill>
              </a:rPr>
              <a:t> de </a:t>
            </a:r>
            <a:r>
              <a:rPr b="1" lang="es" sz="1100">
                <a:solidFill>
                  <a:srgbClr val="434343"/>
                </a:solidFill>
              </a:rPr>
              <a:t>servicios</a:t>
            </a:r>
            <a:r>
              <a:rPr lang="es" sz="1100">
                <a:solidFill>
                  <a:srgbClr val="434343"/>
                </a:solidFill>
              </a:rPr>
              <a:t>, </a:t>
            </a:r>
            <a:r>
              <a:rPr b="1" lang="es" sz="1100">
                <a:solidFill>
                  <a:srgbClr val="434343"/>
                </a:solidFill>
              </a:rPr>
              <a:t>seguridad</a:t>
            </a:r>
            <a:r>
              <a:rPr lang="es" sz="1100">
                <a:solidFill>
                  <a:srgbClr val="434343"/>
                </a:solidFill>
              </a:rPr>
              <a:t> y </a:t>
            </a:r>
            <a:r>
              <a:rPr b="1" lang="es" sz="1100">
                <a:solidFill>
                  <a:srgbClr val="434343"/>
                </a:solidFill>
              </a:rPr>
              <a:t>gestión</a:t>
            </a:r>
            <a:r>
              <a:rPr lang="es" sz="1100">
                <a:solidFill>
                  <a:srgbClr val="434343"/>
                </a:solidFill>
              </a:rPr>
              <a:t> de </a:t>
            </a:r>
            <a:r>
              <a:rPr b="1" lang="es" sz="1100">
                <a:solidFill>
                  <a:srgbClr val="434343"/>
                </a:solidFill>
              </a:rPr>
              <a:t>procesos concurrentes</a:t>
            </a:r>
            <a:r>
              <a:rPr lang="es" sz="1100">
                <a:solidFill>
                  <a:srgbClr val="434343"/>
                </a:solidFill>
              </a:rPr>
              <a:t>.</a:t>
            </a:r>
            <a:endParaRPr sz="1100">
              <a:solidFill>
                <a:srgbClr val="434343"/>
              </a:solidFill>
            </a:endParaRPr>
          </a:p>
        </p:txBody>
      </p:sp>
      <p:sp>
        <p:nvSpPr>
          <p:cNvPr id="171" name="Google Shape;171;p29"/>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Lenguajes de Backend</a:t>
            </a:r>
            <a:endParaRPr b="1" i="0" sz="1100" u="none" cap="none" strike="noStrike">
              <a:solidFill>
                <a:schemeClr val="lt1"/>
              </a:solidFill>
              <a:latin typeface="Arial"/>
              <a:ea typeface="Arial"/>
              <a:cs typeface="Arial"/>
              <a:sym typeface="Arial"/>
            </a:endParaRPr>
          </a:p>
        </p:txBody>
      </p:sp>
      <p:cxnSp>
        <p:nvCxnSpPr>
          <p:cNvPr id="172" name="Google Shape;172;p29"/>
          <p:cNvCxnSpPr/>
          <p:nvPr/>
        </p:nvCxnSpPr>
        <p:spPr>
          <a:xfrm>
            <a:off x="4486051" y="1242750"/>
            <a:ext cx="0" cy="332400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3730"/>
              </a:srgbClr>
            </a:outerShdw>
          </a:effectLst>
        </p:spPr>
      </p:cxnSp>
      <p:pic>
        <p:nvPicPr>
          <p:cNvPr id="173" name="Google Shape;173;p29"/>
          <p:cNvPicPr preferRelativeResize="0"/>
          <p:nvPr/>
        </p:nvPicPr>
        <p:blipFill>
          <a:blip r:embed="rId3">
            <a:alphaModFix/>
          </a:blip>
          <a:stretch>
            <a:fillRect/>
          </a:stretch>
        </p:blipFill>
        <p:spPr>
          <a:xfrm>
            <a:off x="187669" y="600469"/>
            <a:ext cx="4086001" cy="40860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74"/>
          <p:cNvSpPr/>
          <p:nvPr/>
        </p:nvSpPr>
        <p:spPr>
          <a:xfrm>
            <a:off x="1584244" y="3550181"/>
            <a:ext cx="1381200" cy="1116300"/>
          </a:xfrm>
          <a:prstGeom prst="roundRect">
            <a:avLst>
              <a:gd fmla="val 16667" name="adj"/>
            </a:avLst>
          </a:prstGeom>
          <a:noFill/>
          <a:ln cap="flat" cmpd="sng" w="28575">
            <a:solidFill>
              <a:srgbClr val="71C5B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6" name="Google Shape;1206;p74"/>
          <p:cNvSpPr/>
          <p:nvPr/>
        </p:nvSpPr>
        <p:spPr>
          <a:xfrm>
            <a:off x="1208825" y="1691304"/>
            <a:ext cx="2216400" cy="1480500"/>
          </a:xfrm>
          <a:prstGeom prst="roundRect">
            <a:avLst>
              <a:gd fmla="val 16667" name="adj"/>
            </a:avLst>
          </a:prstGeom>
          <a:solidFill>
            <a:srgbClr val="F3F3F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7" name="Google Shape;1207;p74"/>
          <p:cNvSpPr/>
          <p:nvPr/>
        </p:nvSpPr>
        <p:spPr>
          <a:xfrm>
            <a:off x="-50137" y="0"/>
            <a:ext cx="9194100" cy="3294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8" name="Google Shape;1208;p74"/>
          <p:cNvSpPr txBox="1"/>
          <p:nvPr/>
        </p:nvSpPr>
        <p:spPr>
          <a:xfrm>
            <a:off x="0" y="49286"/>
            <a:ext cx="9144000" cy="4080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Introducción PHP</a:t>
            </a:r>
            <a:endParaRPr b="1" sz="1100">
              <a:solidFill>
                <a:schemeClr val="lt1"/>
              </a:solidFill>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chemeClr val="lt1"/>
              </a:solidFill>
              <a:latin typeface="Arial"/>
              <a:ea typeface="Arial"/>
              <a:cs typeface="Arial"/>
              <a:sym typeface="Arial"/>
            </a:endParaRPr>
          </a:p>
        </p:txBody>
      </p:sp>
      <p:sp>
        <p:nvSpPr>
          <p:cNvPr id="1209" name="Google Shape;1209;p74"/>
          <p:cNvSpPr/>
          <p:nvPr/>
        </p:nvSpPr>
        <p:spPr>
          <a:xfrm>
            <a:off x="1668731" y="970106"/>
            <a:ext cx="1296600" cy="392400"/>
          </a:xfrm>
          <a:prstGeom prst="roundRect">
            <a:avLst>
              <a:gd fmla="val 16667" name="adj"/>
            </a:avLst>
          </a:prstGeom>
          <a:solidFill>
            <a:srgbClr val="71C5B5"/>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chemeClr val="lt1"/>
                </a:solidFill>
                <a:latin typeface="Arial"/>
                <a:ea typeface="Arial"/>
                <a:cs typeface="Arial"/>
                <a:sym typeface="Arial"/>
              </a:rPr>
              <a:t>Contadores</a:t>
            </a:r>
            <a:endParaRPr b="1" i="0" sz="1100" u="none" cap="none" strike="noStrike">
              <a:solidFill>
                <a:schemeClr val="lt1"/>
              </a:solidFill>
              <a:latin typeface="Arial"/>
              <a:ea typeface="Arial"/>
              <a:cs typeface="Arial"/>
              <a:sym typeface="Arial"/>
            </a:endParaRPr>
          </a:p>
        </p:txBody>
      </p:sp>
      <p:sp>
        <p:nvSpPr>
          <p:cNvPr id="1210" name="Google Shape;1210;p74"/>
          <p:cNvSpPr/>
          <p:nvPr/>
        </p:nvSpPr>
        <p:spPr>
          <a:xfrm>
            <a:off x="5828138" y="970106"/>
            <a:ext cx="1296600" cy="392400"/>
          </a:xfrm>
          <a:prstGeom prst="roundRect">
            <a:avLst>
              <a:gd fmla="val 16667" name="adj"/>
            </a:avLst>
          </a:prstGeom>
          <a:solidFill>
            <a:schemeClr val="accent1"/>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s" sz="1100" u="none" cap="none" strike="noStrike">
                <a:solidFill>
                  <a:schemeClr val="lt1"/>
                </a:solidFill>
                <a:latin typeface="Arial"/>
                <a:ea typeface="Arial"/>
                <a:cs typeface="Arial"/>
                <a:sym typeface="Arial"/>
              </a:rPr>
              <a:t>Acumuladores</a:t>
            </a:r>
            <a:endParaRPr b="1" i="0" sz="1100" u="none" cap="none" strike="noStrike">
              <a:solidFill>
                <a:schemeClr val="lt1"/>
              </a:solidFill>
              <a:latin typeface="Arial"/>
              <a:ea typeface="Arial"/>
              <a:cs typeface="Arial"/>
              <a:sym typeface="Arial"/>
            </a:endParaRPr>
          </a:p>
        </p:txBody>
      </p:sp>
      <p:sp>
        <p:nvSpPr>
          <p:cNvPr id="1211" name="Google Shape;1211;p74"/>
          <p:cNvSpPr txBox="1"/>
          <p:nvPr/>
        </p:nvSpPr>
        <p:spPr>
          <a:xfrm>
            <a:off x="1229081" y="1776113"/>
            <a:ext cx="2175600" cy="1323600"/>
          </a:xfrm>
          <a:prstGeom prst="rect">
            <a:avLst/>
          </a:prstGeom>
          <a:noFill/>
          <a:ln>
            <a:noFill/>
          </a:ln>
        </p:spPr>
        <p:txBody>
          <a:bodyPr anchorCtr="0" anchor="t" bIns="68575" lIns="68575" spcFirstLastPara="1" rIns="68575" wrap="square" tIns="68575">
            <a:spAutoFit/>
          </a:bodyPr>
          <a:lstStyle/>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rgbClr val="666666"/>
                </a:solidFill>
                <a:latin typeface="Calibri"/>
                <a:ea typeface="Calibri"/>
                <a:cs typeface="Calibri"/>
                <a:sym typeface="Calibri"/>
              </a:rPr>
              <a:t>Generan una sumatoria </a:t>
            </a:r>
            <a:r>
              <a:rPr b="1" i="0" lang="es" sz="1100" u="none" cap="none" strike="noStrike">
                <a:solidFill>
                  <a:srgbClr val="666666"/>
                </a:solidFill>
                <a:latin typeface="Calibri"/>
                <a:ea typeface="Calibri"/>
                <a:cs typeface="Calibri"/>
                <a:sym typeface="Calibri"/>
              </a:rPr>
              <a:t>progresiva</a:t>
            </a:r>
            <a:r>
              <a:rPr b="0" i="0" lang="es" sz="1100" u="none" cap="none" strike="noStrike">
                <a:solidFill>
                  <a:srgbClr val="666666"/>
                </a:solidFill>
                <a:latin typeface="Calibri"/>
                <a:ea typeface="Calibri"/>
                <a:cs typeface="Calibri"/>
                <a:sym typeface="Calibri"/>
              </a:rPr>
              <a:t> y </a:t>
            </a:r>
            <a:endParaRPr b="0" i="0" sz="1100" u="none" cap="none" strike="noStrike">
              <a:solidFill>
                <a:srgbClr val="666666"/>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100"/>
              <a:buFont typeface="Arial"/>
              <a:buNone/>
            </a:pPr>
            <a:r>
              <a:rPr b="1" i="0" lang="es" sz="1100" u="none" cap="none" strike="noStrike">
                <a:solidFill>
                  <a:srgbClr val="666666"/>
                </a:solidFill>
                <a:latin typeface="Calibri"/>
                <a:ea typeface="Calibri"/>
                <a:cs typeface="Calibri"/>
                <a:sym typeface="Calibri"/>
              </a:rPr>
              <a:t>Estática</a:t>
            </a:r>
            <a:r>
              <a:rPr b="0" i="0" lang="es" sz="1100" u="none" cap="none" strike="noStrike">
                <a:solidFill>
                  <a:srgbClr val="666666"/>
                </a:solidFill>
                <a:latin typeface="Calibri"/>
                <a:ea typeface="Calibri"/>
                <a:cs typeface="Calibri"/>
                <a:sym typeface="Calibri"/>
              </a:rPr>
              <a:t> generalmente su patrón de sumatoria </a:t>
            </a:r>
            <a:r>
              <a:rPr b="1" i="0" lang="es" sz="1100" u="none" cap="none" strike="noStrike">
                <a:solidFill>
                  <a:srgbClr val="666666"/>
                </a:solidFill>
                <a:latin typeface="Calibri"/>
                <a:ea typeface="Calibri"/>
                <a:cs typeface="Calibri"/>
                <a:sym typeface="Calibri"/>
              </a:rPr>
              <a:t>no cambia</a:t>
            </a:r>
            <a:r>
              <a:rPr b="0" i="0" lang="es" sz="1100" u="none" cap="none" strike="noStrike">
                <a:solidFill>
                  <a:srgbClr val="666666"/>
                </a:solidFill>
                <a:latin typeface="Calibri"/>
                <a:ea typeface="Calibri"/>
                <a:cs typeface="Calibri"/>
                <a:sym typeface="Calibri"/>
              </a:rPr>
              <a:t>, es decir que puede ir sumando de a 1 en 1 o de a 2 en 2, y </a:t>
            </a:r>
            <a:r>
              <a:rPr b="1" i="0" lang="es" sz="1100" u="none" cap="none" strike="noStrike">
                <a:solidFill>
                  <a:srgbClr val="666666"/>
                </a:solidFill>
                <a:latin typeface="Calibri"/>
                <a:ea typeface="Calibri"/>
                <a:cs typeface="Calibri"/>
                <a:sym typeface="Calibri"/>
              </a:rPr>
              <a:t>se mantiene así siempre.</a:t>
            </a:r>
            <a:endParaRPr b="1" i="0" sz="1100" u="none" cap="none" strike="noStrike">
              <a:solidFill>
                <a:srgbClr val="666666"/>
              </a:solidFill>
              <a:latin typeface="Calibri"/>
              <a:ea typeface="Calibri"/>
              <a:cs typeface="Calibri"/>
              <a:sym typeface="Calibri"/>
            </a:endParaRPr>
          </a:p>
        </p:txBody>
      </p:sp>
      <p:cxnSp>
        <p:nvCxnSpPr>
          <p:cNvPr id="1212" name="Google Shape;1212;p74"/>
          <p:cNvCxnSpPr>
            <a:stCxn id="1209" idx="2"/>
            <a:endCxn id="1206" idx="0"/>
          </p:cNvCxnSpPr>
          <p:nvPr/>
        </p:nvCxnSpPr>
        <p:spPr>
          <a:xfrm>
            <a:off x="2317031" y="1362506"/>
            <a:ext cx="0" cy="328800"/>
          </a:xfrm>
          <a:prstGeom prst="straightConnector1">
            <a:avLst/>
          </a:prstGeom>
          <a:noFill/>
          <a:ln cap="flat" cmpd="sng" w="9525">
            <a:solidFill>
              <a:schemeClr val="dk2"/>
            </a:solidFill>
            <a:prstDash val="solid"/>
            <a:round/>
            <a:headEnd len="sm" w="sm" type="none"/>
            <a:tailEnd len="med" w="med" type="triangle"/>
          </a:ln>
        </p:spPr>
      </p:cxnSp>
      <p:sp>
        <p:nvSpPr>
          <p:cNvPr id="1213" name="Google Shape;1213;p74"/>
          <p:cNvSpPr txBox="1"/>
          <p:nvPr/>
        </p:nvSpPr>
        <p:spPr>
          <a:xfrm>
            <a:off x="1592794" y="3571313"/>
            <a:ext cx="1448400" cy="1062000"/>
          </a:xfrm>
          <a:prstGeom prst="rect">
            <a:avLst/>
          </a:prstGeom>
          <a:noFill/>
          <a:ln>
            <a:noFill/>
          </a:ln>
        </p:spPr>
        <p:txBody>
          <a:bodyPr anchorCtr="0" anchor="t" bIns="68575" lIns="68575" spcFirstLastPara="1" rIns="68575" wrap="square" tIns="68575">
            <a:spAutoFit/>
          </a:bodyPr>
          <a:lstStyle/>
          <a:p>
            <a:pPr indent="-241300" lvl="0" marL="342900" marR="0" rtl="0" algn="l">
              <a:lnSpc>
                <a:spcPct val="100000"/>
              </a:lnSpc>
              <a:spcBef>
                <a:spcPts val="0"/>
              </a:spcBef>
              <a:spcAft>
                <a:spcPts val="0"/>
              </a:spcAft>
              <a:buClr>
                <a:srgbClr val="666666"/>
              </a:buClr>
              <a:buSzPts val="1200"/>
              <a:buFont typeface="Calibri"/>
              <a:buChar char="●"/>
            </a:pPr>
            <a:r>
              <a:rPr b="1" i="0" lang="es" sz="1200" u="none" cap="none" strike="noStrike">
                <a:solidFill>
                  <a:srgbClr val="666666"/>
                </a:solidFill>
                <a:latin typeface="Calibri"/>
                <a:ea typeface="Calibri"/>
                <a:cs typeface="Calibri"/>
                <a:sym typeface="Calibri"/>
              </a:rPr>
              <a:t>$x = $x + 1:</a:t>
            </a:r>
            <a:endParaRPr b="1" i="0" sz="1200" u="none" cap="none" strike="noStrike">
              <a:solidFill>
                <a:srgbClr val="666666"/>
              </a:solidFill>
              <a:latin typeface="Calibri"/>
              <a:ea typeface="Calibri"/>
              <a:cs typeface="Calibri"/>
              <a:sym typeface="Calibri"/>
            </a:endParaRPr>
          </a:p>
          <a:p>
            <a:pPr indent="-241300" lvl="0" marL="342900" marR="0" rtl="0" algn="l">
              <a:lnSpc>
                <a:spcPct val="100000"/>
              </a:lnSpc>
              <a:spcBef>
                <a:spcPts val="0"/>
              </a:spcBef>
              <a:spcAft>
                <a:spcPts val="0"/>
              </a:spcAft>
              <a:buClr>
                <a:srgbClr val="666666"/>
              </a:buClr>
              <a:buSzPts val="1200"/>
              <a:buFont typeface="Calibri"/>
              <a:buChar char="●"/>
            </a:pPr>
            <a:r>
              <a:rPr b="1" i="0" lang="es" sz="1200" u="none" cap="none" strike="noStrike">
                <a:solidFill>
                  <a:srgbClr val="666666"/>
                </a:solidFill>
                <a:latin typeface="Calibri"/>
                <a:ea typeface="Calibri"/>
                <a:cs typeface="Calibri"/>
                <a:sym typeface="Calibri"/>
              </a:rPr>
              <a:t>$x++</a:t>
            </a:r>
            <a:endParaRPr b="1" i="0" sz="1200" u="none" cap="none" strike="noStrike">
              <a:solidFill>
                <a:srgbClr val="666666"/>
              </a:solidFill>
              <a:latin typeface="Calibri"/>
              <a:ea typeface="Calibri"/>
              <a:cs typeface="Calibri"/>
              <a:sym typeface="Calibri"/>
            </a:endParaRPr>
          </a:p>
          <a:p>
            <a:pPr indent="-241300" lvl="0" marL="342900" marR="0" rtl="0" algn="l">
              <a:lnSpc>
                <a:spcPct val="100000"/>
              </a:lnSpc>
              <a:spcBef>
                <a:spcPts val="0"/>
              </a:spcBef>
              <a:spcAft>
                <a:spcPts val="0"/>
              </a:spcAft>
              <a:buClr>
                <a:srgbClr val="666666"/>
              </a:buClr>
              <a:buSzPts val="1200"/>
              <a:buFont typeface="Calibri"/>
              <a:buChar char="●"/>
            </a:pPr>
            <a:r>
              <a:rPr b="1" i="0" lang="es" sz="1200" u="none" cap="none" strike="noStrike">
                <a:solidFill>
                  <a:srgbClr val="666666"/>
                </a:solidFill>
                <a:latin typeface="Calibri"/>
                <a:ea typeface="Calibri"/>
                <a:cs typeface="Calibri"/>
                <a:sym typeface="Calibri"/>
              </a:rPr>
              <a:t>++$x</a:t>
            </a:r>
            <a:endParaRPr b="1" i="0" sz="1200" u="none" cap="none" strike="noStrike">
              <a:solidFill>
                <a:srgbClr val="666666"/>
              </a:solidFill>
              <a:latin typeface="Calibri"/>
              <a:ea typeface="Calibri"/>
              <a:cs typeface="Calibri"/>
              <a:sym typeface="Calibri"/>
            </a:endParaRPr>
          </a:p>
          <a:p>
            <a:pPr indent="-241300" lvl="0" marL="342900" marR="0" rtl="0" algn="l">
              <a:lnSpc>
                <a:spcPct val="100000"/>
              </a:lnSpc>
              <a:spcBef>
                <a:spcPts val="0"/>
              </a:spcBef>
              <a:spcAft>
                <a:spcPts val="0"/>
              </a:spcAft>
              <a:buClr>
                <a:srgbClr val="666666"/>
              </a:buClr>
              <a:buSzPts val="1200"/>
              <a:buFont typeface="Calibri"/>
              <a:buChar char="●"/>
            </a:pPr>
            <a:r>
              <a:rPr b="1" i="0" lang="es" sz="1200" u="none" cap="none" strike="noStrike">
                <a:solidFill>
                  <a:srgbClr val="666666"/>
                </a:solidFill>
                <a:latin typeface="Calibri"/>
                <a:ea typeface="Calibri"/>
                <a:cs typeface="Calibri"/>
                <a:sym typeface="Calibri"/>
              </a:rPr>
              <a:t>$x = $x + 2</a:t>
            </a:r>
            <a:endParaRPr b="1" i="0" sz="1200" u="none" cap="none" strike="noStrike">
              <a:solidFill>
                <a:srgbClr val="666666"/>
              </a:solidFill>
              <a:latin typeface="Calibri"/>
              <a:ea typeface="Calibri"/>
              <a:cs typeface="Calibri"/>
              <a:sym typeface="Calibri"/>
            </a:endParaRPr>
          </a:p>
          <a:p>
            <a:pPr indent="-241300" lvl="0" marL="342900" marR="0" rtl="0" algn="l">
              <a:lnSpc>
                <a:spcPct val="100000"/>
              </a:lnSpc>
              <a:spcBef>
                <a:spcPts val="0"/>
              </a:spcBef>
              <a:spcAft>
                <a:spcPts val="0"/>
              </a:spcAft>
              <a:buClr>
                <a:srgbClr val="666666"/>
              </a:buClr>
              <a:buSzPts val="1200"/>
              <a:buFont typeface="Calibri"/>
              <a:buChar char="●"/>
            </a:pPr>
            <a:r>
              <a:rPr b="1" i="0" lang="es" sz="1200" u="none" cap="none" strike="noStrike">
                <a:solidFill>
                  <a:srgbClr val="666666"/>
                </a:solidFill>
                <a:latin typeface="Calibri"/>
                <a:ea typeface="Calibri"/>
                <a:cs typeface="Calibri"/>
                <a:sym typeface="Calibri"/>
              </a:rPr>
              <a:t>$x- -</a:t>
            </a:r>
            <a:endParaRPr b="1" i="0" sz="1200" u="none" cap="none" strike="noStrike">
              <a:solidFill>
                <a:srgbClr val="666666"/>
              </a:solidFill>
              <a:latin typeface="Calibri"/>
              <a:ea typeface="Calibri"/>
              <a:cs typeface="Calibri"/>
              <a:sym typeface="Calibri"/>
            </a:endParaRPr>
          </a:p>
        </p:txBody>
      </p:sp>
      <p:cxnSp>
        <p:nvCxnSpPr>
          <p:cNvPr id="1214" name="Google Shape;1214;p74"/>
          <p:cNvCxnSpPr>
            <a:stCxn id="1206" idx="2"/>
            <a:endCxn id="1213" idx="0"/>
          </p:cNvCxnSpPr>
          <p:nvPr/>
        </p:nvCxnSpPr>
        <p:spPr>
          <a:xfrm>
            <a:off x="2317025" y="3171804"/>
            <a:ext cx="0" cy="399600"/>
          </a:xfrm>
          <a:prstGeom prst="straightConnector1">
            <a:avLst/>
          </a:prstGeom>
          <a:noFill/>
          <a:ln cap="flat" cmpd="sng" w="9525">
            <a:solidFill>
              <a:schemeClr val="dk2"/>
            </a:solidFill>
            <a:prstDash val="solid"/>
            <a:round/>
            <a:headEnd len="sm" w="sm" type="none"/>
            <a:tailEnd len="med" w="med" type="triangle"/>
          </a:ln>
        </p:spPr>
      </p:cxnSp>
      <p:sp>
        <p:nvSpPr>
          <p:cNvPr id="1215" name="Google Shape;1215;p74"/>
          <p:cNvSpPr/>
          <p:nvPr/>
        </p:nvSpPr>
        <p:spPr>
          <a:xfrm>
            <a:off x="5785838" y="3087000"/>
            <a:ext cx="1381200" cy="11163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6" name="Google Shape;1216;p74"/>
          <p:cNvSpPr/>
          <p:nvPr/>
        </p:nvSpPr>
        <p:spPr>
          <a:xfrm>
            <a:off x="5368238" y="1691231"/>
            <a:ext cx="2216400" cy="1116300"/>
          </a:xfrm>
          <a:prstGeom prst="roundRect">
            <a:avLst>
              <a:gd fmla="val 16667" name="adj"/>
            </a:avLst>
          </a:prstGeom>
          <a:solidFill>
            <a:srgbClr val="F3F3F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7" name="Google Shape;1217;p74"/>
          <p:cNvSpPr txBox="1"/>
          <p:nvPr/>
        </p:nvSpPr>
        <p:spPr>
          <a:xfrm>
            <a:off x="5388488" y="1776056"/>
            <a:ext cx="2175600" cy="985200"/>
          </a:xfrm>
          <a:prstGeom prst="rect">
            <a:avLst/>
          </a:prstGeom>
          <a:noFill/>
          <a:ln>
            <a:noFill/>
          </a:ln>
        </p:spPr>
        <p:txBody>
          <a:bodyPr anchorCtr="0" anchor="t" bIns="68575" lIns="68575" spcFirstLastPara="1" rIns="68575" wrap="square" tIns="68575">
            <a:spAutoFit/>
          </a:bodyPr>
          <a:lstStyle/>
          <a:p>
            <a:pPr indent="0" lvl="0" marL="0" marR="0" rtl="0" algn="just">
              <a:lnSpc>
                <a:spcPct val="100000"/>
              </a:lnSpc>
              <a:spcBef>
                <a:spcPts val="0"/>
              </a:spcBef>
              <a:spcAft>
                <a:spcPts val="0"/>
              </a:spcAft>
              <a:buClr>
                <a:srgbClr val="000000"/>
              </a:buClr>
              <a:buSzPts val="1100"/>
              <a:buFont typeface="Arial"/>
              <a:buNone/>
            </a:pPr>
            <a:r>
              <a:rPr b="0" i="0" lang="es" sz="1100" u="none" cap="none" strike="noStrike">
                <a:solidFill>
                  <a:srgbClr val="666666"/>
                </a:solidFill>
                <a:latin typeface="Calibri"/>
                <a:ea typeface="Calibri"/>
                <a:cs typeface="Calibri"/>
                <a:sym typeface="Calibri"/>
              </a:rPr>
              <a:t>Generan una </a:t>
            </a:r>
            <a:r>
              <a:rPr b="1" i="0" lang="es" sz="1100" u="none" cap="none" strike="noStrike">
                <a:solidFill>
                  <a:srgbClr val="666666"/>
                </a:solidFill>
                <a:latin typeface="Calibri"/>
                <a:ea typeface="Calibri"/>
                <a:cs typeface="Calibri"/>
                <a:sym typeface="Calibri"/>
              </a:rPr>
              <a:t>acumulacion</a:t>
            </a:r>
            <a:r>
              <a:rPr b="0" i="0" lang="es" sz="1100" u="none" cap="none" strike="noStrike">
                <a:solidFill>
                  <a:srgbClr val="666666"/>
                </a:solidFill>
                <a:latin typeface="Calibri"/>
                <a:ea typeface="Calibri"/>
                <a:cs typeface="Calibri"/>
                <a:sym typeface="Calibri"/>
              </a:rPr>
              <a:t> de operaciones </a:t>
            </a:r>
            <a:r>
              <a:rPr b="1" i="0" lang="es" sz="1100" u="none" cap="none" strike="noStrike">
                <a:solidFill>
                  <a:srgbClr val="666666"/>
                </a:solidFill>
                <a:latin typeface="Calibri"/>
                <a:ea typeface="Calibri"/>
                <a:cs typeface="Calibri"/>
                <a:sym typeface="Calibri"/>
              </a:rPr>
              <a:t>sin un patrón</a:t>
            </a:r>
            <a:r>
              <a:rPr b="0" i="0" lang="es" sz="1100" u="none" cap="none" strike="noStrike">
                <a:solidFill>
                  <a:srgbClr val="666666"/>
                </a:solidFill>
                <a:latin typeface="Calibri"/>
                <a:ea typeface="Calibri"/>
                <a:cs typeface="Calibri"/>
                <a:sym typeface="Calibri"/>
              </a:rPr>
              <a:t> en específico, pueden ser </a:t>
            </a:r>
            <a:r>
              <a:rPr b="1" i="0" lang="es" sz="1100" u="none" cap="none" strike="noStrike">
                <a:solidFill>
                  <a:srgbClr val="666666"/>
                </a:solidFill>
                <a:latin typeface="Calibri"/>
                <a:ea typeface="Calibri"/>
                <a:cs typeface="Calibri"/>
                <a:sym typeface="Calibri"/>
              </a:rPr>
              <a:t>sumatorias</a:t>
            </a:r>
            <a:r>
              <a:rPr b="0" i="0" lang="es" sz="1100" u="none" cap="none" strike="noStrike">
                <a:solidFill>
                  <a:srgbClr val="666666"/>
                </a:solidFill>
                <a:latin typeface="Calibri"/>
                <a:ea typeface="Calibri"/>
                <a:cs typeface="Calibri"/>
                <a:sym typeface="Calibri"/>
              </a:rPr>
              <a:t>, pueden ser </a:t>
            </a:r>
            <a:r>
              <a:rPr b="1" i="0" lang="es" sz="1100" u="none" cap="none" strike="noStrike">
                <a:solidFill>
                  <a:srgbClr val="666666"/>
                </a:solidFill>
                <a:latin typeface="Calibri"/>
                <a:ea typeface="Calibri"/>
                <a:cs typeface="Calibri"/>
                <a:sym typeface="Calibri"/>
              </a:rPr>
              <a:t>multiplicaciones</a:t>
            </a:r>
            <a:r>
              <a:rPr b="0" i="0" lang="es" sz="1100" u="none" cap="none" strike="noStrike">
                <a:solidFill>
                  <a:srgbClr val="666666"/>
                </a:solidFill>
                <a:latin typeface="Calibri"/>
                <a:ea typeface="Calibri"/>
                <a:cs typeface="Calibri"/>
                <a:sym typeface="Calibri"/>
              </a:rPr>
              <a:t>, y el valor </a:t>
            </a:r>
            <a:r>
              <a:rPr b="1" i="0" lang="es" sz="1100" u="none" cap="none" strike="noStrike">
                <a:solidFill>
                  <a:srgbClr val="666666"/>
                </a:solidFill>
                <a:latin typeface="Calibri"/>
                <a:ea typeface="Calibri"/>
                <a:cs typeface="Calibri"/>
                <a:sym typeface="Calibri"/>
              </a:rPr>
              <a:t>no es igual en cada iteración</a:t>
            </a:r>
            <a:endParaRPr b="1" i="0" sz="1100" u="none" cap="none" strike="noStrike">
              <a:solidFill>
                <a:srgbClr val="666666"/>
              </a:solidFill>
              <a:latin typeface="Calibri"/>
              <a:ea typeface="Calibri"/>
              <a:cs typeface="Calibri"/>
              <a:sym typeface="Calibri"/>
            </a:endParaRPr>
          </a:p>
        </p:txBody>
      </p:sp>
      <p:cxnSp>
        <p:nvCxnSpPr>
          <p:cNvPr id="1218" name="Google Shape;1218;p74"/>
          <p:cNvCxnSpPr>
            <a:endCxn id="1216" idx="0"/>
          </p:cNvCxnSpPr>
          <p:nvPr/>
        </p:nvCxnSpPr>
        <p:spPr>
          <a:xfrm>
            <a:off x="6476438" y="1362431"/>
            <a:ext cx="0" cy="328800"/>
          </a:xfrm>
          <a:prstGeom prst="straightConnector1">
            <a:avLst/>
          </a:prstGeom>
          <a:noFill/>
          <a:ln cap="flat" cmpd="sng" w="9525">
            <a:solidFill>
              <a:schemeClr val="dk2"/>
            </a:solidFill>
            <a:prstDash val="solid"/>
            <a:round/>
            <a:headEnd len="sm" w="sm" type="none"/>
            <a:tailEnd len="med" w="med" type="triangle"/>
          </a:ln>
        </p:spPr>
      </p:cxnSp>
      <p:sp>
        <p:nvSpPr>
          <p:cNvPr id="1219" name="Google Shape;1219;p74"/>
          <p:cNvSpPr txBox="1"/>
          <p:nvPr/>
        </p:nvSpPr>
        <p:spPr>
          <a:xfrm>
            <a:off x="5752200" y="3171731"/>
            <a:ext cx="1448400" cy="1062000"/>
          </a:xfrm>
          <a:prstGeom prst="rect">
            <a:avLst/>
          </a:prstGeom>
          <a:noFill/>
          <a:ln>
            <a:noFill/>
          </a:ln>
        </p:spPr>
        <p:txBody>
          <a:bodyPr anchorCtr="0" anchor="t" bIns="68575" lIns="68575" spcFirstLastPara="1" rIns="68575" wrap="square" tIns="68575">
            <a:spAutoFit/>
          </a:bodyPr>
          <a:lstStyle/>
          <a:p>
            <a:pPr indent="-241300" lvl="0" marL="342900" marR="0" rtl="0" algn="l">
              <a:lnSpc>
                <a:spcPct val="100000"/>
              </a:lnSpc>
              <a:spcBef>
                <a:spcPts val="0"/>
              </a:spcBef>
              <a:spcAft>
                <a:spcPts val="0"/>
              </a:spcAft>
              <a:buClr>
                <a:srgbClr val="666666"/>
              </a:buClr>
              <a:buSzPts val="1200"/>
              <a:buFont typeface="Calibri"/>
              <a:buChar char="●"/>
            </a:pPr>
            <a:r>
              <a:rPr b="1" i="0" lang="es" sz="1200" u="none" cap="none" strike="noStrike">
                <a:solidFill>
                  <a:srgbClr val="666666"/>
                </a:solidFill>
                <a:latin typeface="Calibri"/>
                <a:ea typeface="Calibri"/>
                <a:cs typeface="Calibri"/>
                <a:sym typeface="Calibri"/>
              </a:rPr>
              <a:t>$x = $x + $y:</a:t>
            </a:r>
            <a:endParaRPr b="1" i="0" sz="1200" u="none" cap="none" strike="noStrike">
              <a:solidFill>
                <a:srgbClr val="666666"/>
              </a:solidFill>
              <a:latin typeface="Calibri"/>
              <a:ea typeface="Calibri"/>
              <a:cs typeface="Calibri"/>
              <a:sym typeface="Calibri"/>
            </a:endParaRPr>
          </a:p>
          <a:p>
            <a:pPr indent="-241300" lvl="0" marL="342900" marR="0" rtl="0" algn="l">
              <a:lnSpc>
                <a:spcPct val="100000"/>
              </a:lnSpc>
              <a:spcBef>
                <a:spcPts val="0"/>
              </a:spcBef>
              <a:spcAft>
                <a:spcPts val="0"/>
              </a:spcAft>
              <a:buClr>
                <a:srgbClr val="666666"/>
              </a:buClr>
              <a:buSzPts val="1200"/>
              <a:buFont typeface="Calibri"/>
              <a:buChar char="●"/>
            </a:pPr>
            <a:r>
              <a:rPr b="1" i="0" lang="es" sz="1200" u="none" cap="none" strike="noStrike">
                <a:solidFill>
                  <a:srgbClr val="666666"/>
                </a:solidFill>
                <a:latin typeface="Calibri"/>
                <a:ea typeface="Calibri"/>
                <a:cs typeface="Calibri"/>
                <a:sym typeface="Calibri"/>
              </a:rPr>
              <a:t>$x += $y;</a:t>
            </a:r>
            <a:endParaRPr b="1" i="0" sz="1200" u="none" cap="none" strike="noStrike">
              <a:solidFill>
                <a:srgbClr val="666666"/>
              </a:solidFill>
              <a:latin typeface="Calibri"/>
              <a:ea typeface="Calibri"/>
              <a:cs typeface="Calibri"/>
              <a:sym typeface="Calibri"/>
            </a:endParaRPr>
          </a:p>
          <a:p>
            <a:pPr indent="-241300" lvl="0" marL="342900" marR="0" rtl="0" algn="l">
              <a:lnSpc>
                <a:spcPct val="100000"/>
              </a:lnSpc>
              <a:spcBef>
                <a:spcPts val="0"/>
              </a:spcBef>
              <a:spcAft>
                <a:spcPts val="0"/>
              </a:spcAft>
              <a:buClr>
                <a:srgbClr val="666666"/>
              </a:buClr>
              <a:buSzPts val="1200"/>
              <a:buFont typeface="Calibri"/>
              <a:buChar char="●"/>
            </a:pPr>
            <a:r>
              <a:rPr b="1" i="0" lang="es" sz="1200" u="none" cap="none" strike="noStrike">
                <a:solidFill>
                  <a:srgbClr val="666666"/>
                </a:solidFill>
                <a:latin typeface="Calibri"/>
                <a:ea typeface="Calibri"/>
                <a:cs typeface="Calibri"/>
                <a:sym typeface="Calibri"/>
              </a:rPr>
              <a:t>$x = $x * $y</a:t>
            </a:r>
            <a:endParaRPr b="1" i="0" sz="1200" u="none" cap="none" strike="noStrike">
              <a:solidFill>
                <a:srgbClr val="666666"/>
              </a:solidFill>
              <a:latin typeface="Calibri"/>
              <a:ea typeface="Calibri"/>
              <a:cs typeface="Calibri"/>
              <a:sym typeface="Calibri"/>
            </a:endParaRPr>
          </a:p>
          <a:p>
            <a:pPr indent="-241300" lvl="0" marL="342900" marR="0" rtl="0" algn="l">
              <a:lnSpc>
                <a:spcPct val="100000"/>
              </a:lnSpc>
              <a:spcBef>
                <a:spcPts val="0"/>
              </a:spcBef>
              <a:spcAft>
                <a:spcPts val="0"/>
              </a:spcAft>
              <a:buClr>
                <a:srgbClr val="666666"/>
              </a:buClr>
              <a:buSzPts val="1200"/>
              <a:buFont typeface="Calibri"/>
              <a:buChar char="●"/>
            </a:pPr>
            <a:r>
              <a:rPr b="1" i="0" lang="es" sz="1200" u="none" cap="none" strike="noStrike">
                <a:solidFill>
                  <a:srgbClr val="666666"/>
                </a:solidFill>
                <a:latin typeface="Calibri"/>
                <a:ea typeface="Calibri"/>
                <a:cs typeface="Calibri"/>
                <a:sym typeface="Calibri"/>
              </a:rPr>
              <a:t>$x *= $y</a:t>
            </a:r>
            <a:endParaRPr b="1" i="0" sz="1200" u="none" cap="none" strike="noStrike">
              <a:solidFill>
                <a:srgbClr val="666666"/>
              </a:solidFill>
              <a:latin typeface="Calibri"/>
              <a:ea typeface="Calibri"/>
              <a:cs typeface="Calibri"/>
              <a:sym typeface="Calibri"/>
            </a:endParaRPr>
          </a:p>
          <a:p>
            <a:pPr indent="0" lvl="0" marL="34290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666666"/>
              </a:solidFill>
              <a:latin typeface="Calibri"/>
              <a:ea typeface="Calibri"/>
              <a:cs typeface="Calibri"/>
              <a:sym typeface="Calibri"/>
            </a:endParaRPr>
          </a:p>
        </p:txBody>
      </p:sp>
      <p:cxnSp>
        <p:nvCxnSpPr>
          <p:cNvPr id="1220" name="Google Shape;1220;p74"/>
          <p:cNvCxnSpPr>
            <a:stCxn id="1216" idx="2"/>
            <a:endCxn id="1215" idx="0"/>
          </p:cNvCxnSpPr>
          <p:nvPr/>
        </p:nvCxnSpPr>
        <p:spPr>
          <a:xfrm>
            <a:off x="6476438" y="2807531"/>
            <a:ext cx="0" cy="2796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75"/>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26" name="Google Shape;1226;p75"/>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PHP</a:t>
            </a:r>
            <a:endParaRPr b="1" i="0" sz="1100" u="none" cap="none" strike="noStrike">
              <a:solidFill>
                <a:schemeClr val="lt1"/>
              </a:solidFill>
              <a:latin typeface="Arial"/>
              <a:ea typeface="Arial"/>
              <a:cs typeface="Arial"/>
              <a:sym typeface="Arial"/>
            </a:endParaRPr>
          </a:p>
        </p:txBody>
      </p:sp>
      <p:sp>
        <p:nvSpPr>
          <p:cNvPr id="1227" name="Google Shape;1227;p75"/>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Variables y Constantes</a:t>
            </a:r>
            <a:endParaRPr sz="3000">
              <a:solidFill>
                <a:srgbClr val="7F7F7F"/>
              </a:solidFill>
            </a:endParaRPr>
          </a:p>
        </p:txBody>
      </p:sp>
      <p:sp>
        <p:nvSpPr>
          <p:cNvPr id="1228" name="Google Shape;1228;p75"/>
          <p:cNvSpPr txBox="1"/>
          <p:nvPr/>
        </p:nvSpPr>
        <p:spPr>
          <a:xfrm>
            <a:off x="651425" y="2277500"/>
            <a:ext cx="3018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666666"/>
                </a:solidFill>
                <a:latin typeface="Calibri"/>
                <a:ea typeface="Calibri"/>
                <a:cs typeface="Calibri"/>
                <a:sym typeface="Calibri"/>
              </a:rPr>
              <a:t>Mostrar</a:t>
            </a:r>
            <a:r>
              <a:rPr lang="es" sz="1000">
                <a:solidFill>
                  <a:srgbClr val="666666"/>
                </a:solidFill>
                <a:latin typeface="Calibri"/>
                <a:ea typeface="Calibri"/>
                <a:cs typeface="Calibri"/>
                <a:sym typeface="Calibri"/>
              </a:rPr>
              <a:t> en consola algunas constantes y variables cambiando el valor de las variables y </a:t>
            </a:r>
            <a:r>
              <a:rPr lang="es" sz="1000">
                <a:solidFill>
                  <a:srgbClr val="666666"/>
                </a:solidFill>
                <a:latin typeface="Calibri"/>
                <a:ea typeface="Calibri"/>
                <a:cs typeface="Calibri"/>
                <a:sym typeface="Calibri"/>
              </a:rPr>
              <a:t>mostrando</a:t>
            </a:r>
            <a:r>
              <a:rPr lang="es" sz="1000">
                <a:solidFill>
                  <a:srgbClr val="666666"/>
                </a:solidFill>
                <a:latin typeface="Calibri"/>
                <a:ea typeface="Calibri"/>
                <a:cs typeface="Calibri"/>
                <a:sym typeface="Calibri"/>
              </a:rPr>
              <a:t> de nuevo</a:t>
            </a:r>
            <a:endParaRPr i="0" sz="1000" u="none" cap="none" strike="noStrike">
              <a:solidFill>
                <a:srgbClr val="666666"/>
              </a:solidFill>
              <a:latin typeface="Calibri"/>
              <a:ea typeface="Calibri"/>
              <a:cs typeface="Calibri"/>
              <a:sym typeface="Calibri"/>
            </a:endParaRPr>
          </a:p>
        </p:txBody>
      </p:sp>
      <p:sp>
        <p:nvSpPr>
          <p:cNvPr id="1229" name="Google Shape;1229;p75"/>
          <p:cNvSpPr/>
          <p:nvPr/>
        </p:nvSpPr>
        <p:spPr>
          <a:xfrm>
            <a:off x="1895600" y="1814550"/>
            <a:ext cx="540000" cy="540000"/>
          </a:xfrm>
          <a:prstGeom prst="ellipse">
            <a:avLst/>
          </a:prstGeom>
          <a:solidFill>
            <a:srgbClr val="777BB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200" u="none" cap="none" strike="noStrike">
                <a:solidFill>
                  <a:srgbClr val="FFFFFF"/>
                </a:solidFill>
                <a:latin typeface="Arial"/>
                <a:ea typeface="Arial"/>
                <a:cs typeface="Arial"/>
                <a:sym typeface="Arial"/>
              </a:rPr>
              <a:t>1</a:t>
            </a:r>
            <a:endParaRPr b="1" i="0" sz="1200" u="none" cap="none" strike="noStrike">
              <a:solidFill>
                <a:srgbClr val="FFFFFF"/>
              </a:solidFill>
              <a:latin typeface="Arial"/>
              <a:ea typeface="Arial"/>
              <a:cs typeface="Arial"/>
              <a:sym typeface="Arial"/>
            </a:endParaRPr>
          </a:p>
        </p:txBody>
      </p:sp>
      <p:sp>
        <p:nvSpPr>
          <p:cNvPr id="1230" name="Google Shape;1230;p75"/>
          <p:cNvSpPr txBox="1"/>
          <p:nvPr/>
        </p:nvSpPr>
        <p:spPr>
          <a:xfrm>
            <a:off x="5421675" y="2277500"/>
            <a:ext cx="3050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suma de dos números dentro de una constante y una variable y luego cambiar el valor de la variables para sumarlas de nuevo</a:t>
            </a:r>
            <a:r>
              <a:rPr b="1" lang="es" sz="1000">
                <a:solidFill>
                  <a:srgbClr val="666666"/>
                </a:solidFill>
                <a:latin typeface="Calibri"/>
                <a:ea typeface="Calibri"/>
                <a:cs typeface="Calibri"/>
                <a:sym typeface="Calibri"/>
              </a:rPr>
              <a:t> </a:t>
            </a:r>
            <a:endParaRPr b="0" i="0" sz="1000" u="none" cap="none" strike="noStrike">
              <a:solidFill>
                <a:srgbClr val="666666"/>
              </a:solidFill>
              <a:latin typeface="Calibri"/>
              <a:ea typeface="Calibri"/>
              <a:cs typeface="Calibri"/>
              <a:sym typeface="Calibri"/>
            </a:endParaRPr>
          </a:p>
        </p:txBody>
      </p:sp>
      <p:sp>
        <p:nvSpPr>
          <p:cNvPr id="1231" name="Google Shape;1231;p75"/>
          <p:cNvSpPr/>
          <p:nvPr/>
        </p:nvSpPr>
        <p:spPr>
          <a:xfrm>
            <a:off x="6676875" y="1765388"/>
            <a:ext cx="540000" cy="540000"/>
          </a:xfrm>
          <a:prstGeom prst="ellipse">
            <a:avLst/>
          </a:prstGeom>
          <a:solidFill>
            <a:srgbClr val="5B9BD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200" u="none" cap="none" strike="noStrike">
                <a:solidFill>
                  <a:srgbClr val="FFFFFF"/>
                </a:solidFill>
                <a:latin typeface="Arial"/>
                <a:ea typeface="Arial"/>
                <a:cs typeface="Arial"/>
                <a:sym typeface="Arial"/>
              </a:rPr>
              <a:t>2</a:t>
            </a:r>
            <a:endParaRPr b="1" i="0" sz="1200" u="none" cap="none" strike="noStrike">
              <a:solidFill>
                <a:srgbClr val="FFFFFF"/>
              </a:solidFill>
              <a:latin typeface="Arial"/>
              <a:ea typeface="Arial"/>
              <a:cs typeface="Arial"/>
              <a:sym typeface="Arial"/>
            </a:endParaRPr>
          </a:p>
        </p:txBody>
      </p:sp>
      <p:sp>
        <p:nvSpPr>
          <p:cNvPr id="1232" name="Google Shape;1232;p75"/>
          <p:cNvSpPr txBox="1"/>
          <p:nvPr/>
        </p:nvSpPr>
        <p:spPr>
          <a:xfrm>
            <a:off x="651413" y="4030550"/>
            <a:ext cx="3018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suma de dos números ingresados por el usuario</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1233" name="Google Shape;1233;p75"/>
          <p:cNvSpPr/>
          <p:nvPr/>
        </p:nvSpPr>
        <p:spPr>
          <a:xfrm>
            <a:off x="1936713" y="3526950"/>
            <a:ext cx="540000" cy="540000"/>
          </a:xfrm>
          <a:prstGeom prst="ellipse">
            <a:avLst/>
          </a:prstGeom>
          <a:solidFill>
            <a:srgbClr val="777BB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3</a:t>
            </a:r>
            <a:endParaRPr b="1" i="0" sz="1200" u="none" cap="none" strike="noStrike">
              <a:solidFill>
                <a:srgbClr val="FFFFFF"/>
              </a:solidFill>
              <a:latin typeface="Arial"/>
              <a:ea typeface="Arial"/>
              <a:cs typeface="Arial"/>
              <a:sym typeface="Arial"/>
            </a:endParaRPr>
          </a:p>
        </p:txBody>
      </p:sp>
      <p:sp>
        <p:nvSpPr>
          <p:cNvPr id="1234" name="Google Shape;1234;p75"/>
          <p:cNvSpPr txBox="1"/>
          <p:nvPr/>
        </p:nvSpPr>
        <p:spPr>
          <a:xfrm>
            <a:off x="5449000" y="4086050"/>
            <a:ext cx="3078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Mostrar</a:t>
            </a:r>
            <a:r>
              <a:rPr lang="es" sz="1000">
                <a:solidFill>
                  <a:srgbClr val="666666"/>
                </a:solidFill>
                <a:latin typeface="Calibri"/>
                <a:ea typeface="Calibri"/>
                <a:cs typeface="Calibri"/>
                <a:sym typeface="Calibri"/>
              </a:rPr>
              <a:t> en consola el nombre y apellido ingresado por el usuario</a:t>
            </a:r>
            <a:endParaRPr b="1" sz="1000">
              <a:solidFill>
                <a:srgbClr val="666666"/>
              </a:solidFill>
              <a:latin typeface="Calibri"/>
              <a:ea typeface="Calibri"/>
              <a:cs typeface="Calibri"/>
              <a:sym typeface="Calibri"/>
            </a:endParaRPr>
          </a:p>
        </p:txBody>
      </p:sp>
      <p:sp>
        <p:nvSpPr>
          <p:cNvPr id="1235" name="Google Shape;1235;p75"/>
          <p:cNvSpPr/>
          <p:nvPr/>
        </p:nvSpPr>
        <p:spPr>
          <a:xfrm>
            <a:off x="6717988" y="3477788"/>
            <a:ext cx="540000" cy="540000"/>
          </a:xfrm>
          <a:prstGeom prst="ellipse">
            <a:avLst/>
          </a:prstGeom>
          <a:solidFill>
            <a:srgbClr val="5B9BD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4</a:t>
            </a:r>
            <a:endParaRPr b="1" i="0" sz="1200" u="none" cap="none" strike="noStrike">
              <a:solidFill>
                <a:srgbClr val="FFFFFF"/>
              </a:solidFill>
              <a:latin typeface="Arial"/>
              <a:ea typeface="Arial"/>
              <a:cs typeface="Arial"/>
              <a:sym typeface="Arial"/>
            </a:endParaRPr>
          </a:p>
        </p:txBody>
      </p:sp>
      <p:pic>
        <p:nvPicPr>
          <p:cNvPr id="1236" name="Google Shape;1236;p75"/>
          <p:cNvPicPr preferRelativeResize="0"/>
          <p:nvPr/>
        </p:nvPicPr>
        <p:blipFill>
          <a:blip r:embed="rId3">
            <a:alphaModFix/>
          </a:blip>
          <a:stretch>
            <a:fillRect/>
          </a:stretch>
        </p:blipFill>
        <p:spPr>
          <a:xfrm>
            <a:off x="1351950" y="632299"/>
            <a:ext cx="1124781" cy="610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76"/>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42" name="Google Shape;1242;p76"/>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PHP</a:t>
            </a:r>
            <a:endParaRPr b="1" i="0" sz="1100" u="none" cap="none" strike="noStrike">
              <a:solidFill>
                <a:schemeClr val="lt1"/>
              </a:solidFill>
              <a:latin typeface="Arial"/>
              <a:ea typeface="Arial"/>
              <a:cs typeface="Arial"/>
              <a:sym typeface="Arial"/>
            </a:endParaRPr>
          </a:p>
        </p:txBody>
      </p:sp>
      <p:sp>
        <p:nvSpPr>
          <p:cNvPr id="1243" name="Google Shape;1243;p76"/>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SzPct val="50000"/>
              <a:buNone/>
            </a:pPr>
            <a:r>
              <a:rPr lang="es" sz="3000">
                <a:solidFill>
                  <a:srgbClr val="7F7F7F"/>
                </a:solidFill>
              </a:rPr>
              <a:t>Estructuras Condicionales</a:t>
            </a:r>
            <a:endParaRPr sz="3000">
              <a:solidFill>
                <a:srgbClr val="7F7F7F"/>
              </a:solidFill>
            </a:endParaRPr>
          </a:p>
        </p:txBody>
      </p:sp>
      <p:sp>
        <p:nvSpPr>
          <p:cNvPr id="1244" name="Google Shape;1244;p76"/>
          <p:cNvSpPr txBox="1"/>
          <p:nvPr/>
        </p:nvSpPr>
        <p:spPr>
          <a:xfrm>
            <a:off x="321800" y="2354550"/>
            <a:ext cx="3687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3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el tipo de afiliación y el número de personas digitados por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el valor de las entradas a la bolera teniendo en cuenta que si el tipo de afiliación  es ‘A’ o ‘B’ tendrá un descuento del  30% del total y el valor es de $25.000 por persona.</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1245" name="Google Shape;1245;p76"/>
          <p:cNvSpPr/>
          <p:nvPr/>
        </p:nvSpPr>
        <p:spPr>
          <a:xfrm>
            <a:off x="1895600" y="1814550"/>
            <a:ext cx="540000" cy="540000"/>
          </a:xfrm>
          <a:prstGeom prst="ellipse">
            <a:avLst/>
          </a:prstGeom>
          <a:solidFill>
            <a:srgbClr val="777BB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5</a:t>
            </a:r>
            <a:endParaRPr b="1" i="0" sz="1200" u="none" cap="none" strike="noStrike">
              <a:solidFill>
                <a:srgbClr val="FFFFFF"/>
              </a:solidFill>
              <a:latin typeface="Arial"/>
              <a:ea typeface="Arial"/>
              <a:cs typeface="Arial"/>
              <a:sym typeface="Arial"/>
            </a:endParaRPr>
          </a:p>
        </p:txBody>
      </p:sp>
      <p:sp>
        <p:nvSpPr>
          <p:cNvPr id="1246" name="Google Shape;1246;p76"/>
          <p:cNvSpPr txBox="1"/>
          <p:nvPr/>
        </p:nvSpPr>
        <p:spPr>
          <a:xfrm>
            <a:off x="5421675" y="2277500"/>
            <a:ext cx="3050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s" sz="1000">
                <a:solidFill>
                  <a:srgbClr val="666666"/>
                </a:solidFill>
                <a:latin typeface="Calibri"/>
                <a:ea typeface="Calibri"/>
                <a:cs typeface="Calibri"/>
                <a:sym typeface="Calibri"/>
              </a:rPr>
              <a:t>Dado </a:t>
            </a:r>
            <a:r>
              <a:rPr lang="es" sz="1000">
                <a:solidFill>
                  <a:srgbClr val="666666"/>
                </a:solidFill>
                <a:latin typeface="Calibri"/>
                <a:ea typeface="Calibri"/>
                <a:cs typeface="Calibri"/>
                <a:sym typeface="Calibri"/>
              </a:rPr>
              <a:t>el nombre y la edad del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un mensaje que incluya el nombre del usuario e indique si es mayor de edad o no.</a:t>
            </a:r>
            <a:endParaRPr i="0" sz="1000" u="none" cap="none" strike="noStrike">
              <a:solidFill>
                <a:srgbClr val="666666"/>
              </a:solidFill>
              <a:latin typeface="Calibri"/>
              <a:ea typeface="Calibri"/>
              <a:cs typeface="Calibri"/>
              <a:sym typeface="Calibri"/>
            </a:endParaRPr>
          </a:p>
        </p:txBody>
      </p:sp>
      <p:sp>
        <p:nvSpPr>
          <p:cNvPr id="1247" name="Google Shape;1247;p76"/>
          <p:cNvSpPr/>
          <p:nvPr/>
        </p:nvSpPr>
        <p:spPr>
          <a:xfrm>
            <a:off x="6676875" y="1765388"/>
            <a:ext cx="540000" cy="540000"/>
          </a:xfrm>
          <a:prstGeom prst="ellipse">
            <a:avLst/>
          </a:prstGeom>
          <a:solidFill>
            <a:srgbClr val="5B9BD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6</a:t>
            </a:r>
            <a:endParaRPr b="1" i="0" sz="1200" u="none" cap="none" strike="noStrike">
              <a:solidFill>
                <a:srgbClr val="FFFFFF"/>
              </a:solidFill>
              <a:latin typeface="Arial"/>
              <a:ea typeface="Arial"/>
              <a:cs typeface="Arial"/>
              <a:sym typeface="Arial"/>
            </a:endParaRPr>
          </a:p>
        </p:txBody>
      </p:sp>
      <p:sp>
        <p:nvSpPr>
          <p:cNvPr id="1248" name="Google Shape;1248;p76"/>
          <p:cNvSpPr txBox="1"/>
          <p:nvPr/>
        </p:nvSpPr>
        <p:spPr>
          <a:xfrm>
            <a:off x="651413" y="3878150"/>
            <a:ext cx="3018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operación de dos números digitados por el usuario pudiendo el usuario sumar, restar, multiplicar o dividir</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1249" name="Google Shape;1249;p76"/>
          <p:cNvSpPr/>
          <p:nvPr/>
        </p:nvSpPr>
        <p:spPr>
          <a:xfrm>
            <a:off x="1936713" y="3374550"/>
            <a:ext cx="540000" cy="540000"/>
          </a:xfrm>
          <a:prstGeom prst="ellipse">
            <a:avLst/>
          </a:prstGeom>
          <a:solidFill>
            <a:srgbClr val="777BB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7</a:t>
            </a:r>
            <a:endParaRPr b="1" i="0" sz="1200" u="none" cap="none" strike="noStrike">
              <a:solidFill>
                <a:srgbClr val="FFFFFF"/>
              </a:solidFill>
              <a:latin typeface="Arial"/>
              <a:ea typeface="Arial"/>
              <a:cs typeface="Arial"/>
              <a:sym typeface="Arial"/>
            </a:endParaRPr>
          </a:p>
        </p:txBody>
      </p:sp>
      <p:sp>
        <p:nvSpPr>
          <p:cNvPr id="1250" name="Google Shape;1250;p76"/>
          <p:cNvSpPr txBox="1"/>
          <p:nvPr/>
        </p:nvSpPr>
        <p:spPr>
          <a:xfrm>
            <a:off x="5449000" y="3857450"/>
            <a:ext cx="3078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3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el tipo de afiliación y el número de personas digitados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el valor de las entradas a la bolera teniendo en cuenta que si el tipo de afiliación  es ‘A’  tendrá un descuento del  30% del total si es tipo ‘B’ el 25%, si es tipo ‘C’ del 10% y si es tipo ‘D’ del 5%, el valor es de $25.000 por persona.</a:t>
            </a:r>
            <a:endParaRPr b="1" sz="1000">
              <a:solidFill>
                <a:srgbClr val="666666"/>
              </a:solidFill>
              <a:latin typeface="Calibri"/>
              <a:ea typeface="Calibri"/>
              <a:cs typeface="Calibri"/>
              <a:sym typeface="Calibri"/>
            </a:endParaRPr>
          </a:p>
        </p:txBody>
      </p:sp>
      <p:sp>
        <p:nvSpPr>
          <p:cNvPr id="1251" name="Google Shape;1251;p76"/>
          <p:cNvSpPr/>
          <p:nvPr/>
        </p:nvSpPr>
        <p:spPr>
          <a:xfrm>
            <a:off x="6717988" y="3325388"/>
            <a:ext cx="540000" cy="540000"/>
          </a:xfrm>
          <a:prstGeom prst="ellipse">
            <a:avLst/>
          </a:prstGeom>
          <a:solidFill>
            <a:srgbClr val="5B9BD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8</a:t>
            </a:r>
            <a:endParaRPr b="1" i="0" sz="1200" u="none" cap="none" strike="noStrike">
              <a:solidFill>
                <a:srgbClr val="FFFFFF"/>
              </a:solidFill>
              <a:latin typeface="Arial"/>
              <a:ea typeface="Arial"/>
              <a:cs typeface="Arial"/>
              <a:sym typeface="Arial"/>
            </a:endParaRPr>
          </a:p>
        </p:txBody>
      </p:sp>
      <p:pic>
        <p:nvPicPr>
          <p:cNvPr id="1252" name="Google Shape;1252;p76"/>
          <p:cNvPicPr preferRelativeResize="0"/>
          <p:nvPr/>
        </p:nvPicPr>
        <p:blipFill>
          <a:blip r:embed="rId3">
            <a:alphaModFix/>
          </a:blip>
          <a:stretch>
            <a:fillRect/>
          </a:stretch>
        </p:blipFill>
        <p:spPr>
          <a:xfrm>
            <a:off x="1351950" y="632299"/>
            <a:ext cx="1124781" cy="610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7"/>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58" name="Google Shape;1258;p77"/>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Java</a:t>
            </a:r>
            <a:endParaRPr b="1" i="0" sz="1100" u="none" cap="none" strike="noStrike">
              <a:solidFill>
                <a:schemeClr val="lt1"/>
              </a:solidFill>
              <a:latin typeface="Arial"/>
              <a:ea typeface="Arial"/>
              <a:cs typeface="Arial"/>
              <a:sym typeface="Arial"/>
            </a:endParaRPr>
          </a:p>
        </p:txBody>
      </p:sp>
      <p:sp>
        <p:nvSpPr>
          <p:cNvPr id="1259" name="Google Shape;1259;p77"/>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Estructuras Cíclicas</a:t>
            </a:r>
            <a:endParaRPr sz="3000">
              <a:solidFill>
                <a:srgbClr val="7F7F7F"/>
              </a:solidFill>
            </a:endParaRPr>
          </a:p>
        </p:txBody>
      </p:sp>
      <p:sp>
        <p:nvSpPr>
          <p:cNvPr id="1260" name="Google Shape;1260;p77"/>
          <p:cNvSpPr txBox="1"/>
          <p:nvPr/>
        </p:nvSpPr>
        <p:spPr>
          <a:xfrm>
            <a:off x="481925" y="2354550"/>
            <a:ext cx="3357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un número digitado por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la tabla de multiplicar de del 0 hasta el 30;(While)</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400"/>
              <a:buFont typeface="Arial"/>
              <a:buNone/>
            </a:pPr>
            <a:r>
              <a:t/>
            </a:r>
            <a:endParaRPr b="1"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1261" name="Google Shape;1261;p77"/>
          <p:cNvSpPr/>
          <p:nvPr/>
        </p:nvSpPr>
        <p:spPr>
          <a:xfrm>
            <a:off x="1890875" y="1814550"/>
            <a:ext cx="540000" cy="540000"/>
          </a:xfrm>
          <a:prstGeom prst="ellipse">
            <a:avLst/>
          </a:prstGeom>
          <a:solidFill>
            <a:srgbClr val="777BB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9</a:t>
            </a:r>
            <a:endParaRPr b="1" i="0" sz="1200" u="none" cap="none" strike="noStrike">
              <a:solidFill>
                <a:srgbClr val="FFFFFF"/>
              </a:solidFill>
              <a:latin typeface="Arial"/>
              <a:ea typeface="Arial"/>
              <a:cs typeface="Arial"/>
              <a:sym typeface="Arial"/>
            </a:endParaRPr>
          </a:p>
        </p:txBody>
      </p:sp>
      <p:sp>
        <p:nvSpPr>
          <p:cNvPr id="1262" name="Google Shape;1262;p77"/>
          <p:cNvSpPr txBox="1"/>
          <p:nvPr/>
        </p:nvSpPr>
        <p:spPr>
          <a:xfrm>
            <a:off x="5421675" y="2277500"/>
            <a:ext cx="3050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un programa que muestre los números pares del 1 al 100 (while)</a:t>
            </a:r>
            <a:endParaRPr b="1" sz="1000">
              <a:solidFill>
                <a:srgbClr val="666666"/>
              </a:solidFill>
              <a:latin typeface="Calibri"/>
              <a:ea typeface="Calibri"/>
              <a:cs typeface="Calibri"/>
              <a:sym typeface="Calibri"/>
            </a:endParaRPr>
          </a:p>
        </p:txBody>
      </p:sp>
      <p:sp>
        <p:nvSpPr>
          <p:cNvPr id="1263" name="Google Shape;1263;p77"/>
          <p:cNvSpPr/>
          <p:nvPr/>
        </p:nvSpPr>
        <p:spPr>
          <a:xfrm>
            <a:off x="6676875" y="1765388"/>
            <a:ext cx="540000" cy="540000"/>
          </a:xfrm>
          <a:prstGeom prst="ellipse">
            <a:avLst/>
          </a:prstGeom>
          <a:solidFill>
            <a:srgbClr val="5B9BD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10</a:t>
            </a:r>
            <a:endParaRPr b="1" i="0" sz="1200" u="none" cap="none" strike="noStrike">
              <a:solidFill>
                <a:srgbClr val="FFFFFF"/>
              </a:solidFill>
              <a:latin typeface="Arial"/>
              <a:ea typeface="Arial"/>
              <a:cs typeface="Arial"/>
              <a:sym typeface="Arial"/>
            </a:endParaRPr>
          </a:p>
        </p:txBody>
      </p:sp>
      <p:sp>
        <p:nvSpPr>
          <p:cNvPr id="1264" name="Google Shape;1264;p77"/>
          <p:cNvSpPr txBox="1"/>
          <p:nvPr/>
        </p:nvSpPr>
        <p:spPr>
          <a:xfrm>
            <a:off x="697263" y="3476450"/>
            <a:ext cx="3018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un programa que muestre los números impares del 0 al 100 y haga una suma de ellos (for)</a:t>
            </a:r>
            <a:endParaRPr b="1" sz="1000">
              <a:solidFill>
                <a:srgbClr val="666666"/>
              </a:solidFill>
              <a:latin typeface="Calibri"/>
              <a:ea typeface="Calibri"/>
              <a:cs typeface="Calibri"/>
              <a:sym typeface="Calibri"/>
            </a:endParaRPr>
          </a:p>
          <a:p>
            <a:pPr indent="0" lvl="0" marL="0" rtl="0" algn="ctr">
              <a:spcBef>
                <a:spcPts val="0"/>
              </a:spcBef>
              <a:spcAft>
                <a:spcPts val="0"/>
              </a:spcAft>
              <a:buClr>
                <a:schemeClr val="dk1"/>
              </a:buClr>
              <a:buSzPts val="1400"/>
              <a:buFont typeface="Arial"/>
              <a:buNone/>
            </a:pPr>
            <a:r>
              <a:t/>
            </a:r>
            <a:endParaRPr b="1"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1000">
              <a:solidFill>
                <a:srgbClr val="666666"/>
              </a:solidFill>
              <a:latin typeface="Calibri"/>
              <a:ea typeface="Calibri"/>
              <a:cs typeface="Calibri"/>
              <a:sym typeface="Calibri"/>
            </a:endParaRPr>
          </a:p>
        </p:txBody>
      </p:sp>
      <p:sp>
        <p:nvSpPr>
          <p:cNvPr id="1265" name="Google Shape;1265;p77"/>
          <p:cNvSpPr/>
          <p:nvPr/>
        </p:nvSpPr>
        <p:spPr>
          <a:xfrm>
            <a:off x="1936713" y="2993550"/>
            <a:ext cx="540000" cy="540000"/>
          </a:xfrm>
          <a:prstGeom prst="ellipse">
            <a:avLst/>
          </a:prstGeom>
          <a:solidFill>
            <a:srgbClr val="777BB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11</a:t>
            </a:r>
            <a:endParaRPr b="1" i="0" sz="1200" u="none" cap="none" strike="noStrike">
              <a:solidFill>
                <a:srgbClr val="FFFFFF"/>
              </a:solidFill>
              <a:latin typeface="Arial"/>
              <a:ea typeface="Arial"/>
              <a:cs typeface="Arial"/>
              <a:sym typeface="Arial"/>
            </a:endParaRPr>
          </a:p>
        </p:txBody>
      </p:sp>
      <p:sp>
        <p:nvSpPr>
          <p:cNvPr id="1266" name="Google Shape;1266;p77"/>
          <p:cNvSpPr txBox="1"/>
          <p:nvPr/>
        </p:nvSpPr>
        <p:spPr>
          <a:xfrm>
            <a:off x="5449000" y="3476450"/>
            <a:ext cx="3078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un número digitado por el usuario </a:t>
            </a:r>
            <a:r>
              <a:rPr b="1" lang="es" sz="1000">
                <a:solidFill>
                  <a:srgbClr val="666666"/>
                </a:solidFill>
                <a:latin typeface="Calibri"/>
                <a:ea typeface="Calibri"/>
                <a:cs typeface="Calibri"/>
                <a:sym typeface="Calibri"/>
              </a:rPr>
              <a:t>generar</a:t>
            </a:r>
            <a:r>
              <a:rPr lang="es" sz="1000">
                <a:solidFill>
                  <a:srgbClr val="666666"/>
                </a:solidFill>
                <a:latin typeface="Calibri"/>
                <a:ea typeface="Calibri"/>
                <a:cs typeface="Calibri"/>
                <a:sym typeface="Calibri"/>
              </a:rPr>
              <a:t> la tabla de multiplicar de del 0 hasta el 30 (for)</a:t>
            </a:r>
            <a:endParaRPr sz="1000">
              <a:solidFill>
                <a:srgbClr val="666666"/>
              </a:solidFill>
              <a:latin typeface="Calibri"/>
              <a:ea typeface="Calibri"/>
              <a:cs typeface="Calibri"/>
              <a:sym typeface="Calibri"/>
            </a:endParaRPr>
          </a:p>
          <a:p>
            <a:pPr indent="0" lvl="0" marL="0" rtl="0" algn="ctr">
              <a:spcBef>
                <a:spcPts val="0"/>
              </a:spcBef>
              <a:spcAft>
                <a:spcPts val="0"/>
              </a:spcAft>
              <a:buClr>
                <a:schemeClr val="dk1"/>
              </a:buClr>
              <a:buSzPts val="1300"/>
              <a:buFont typeface="Arial"/>
              <a:buNone/>
            </a:pPr>
            <a:r>
              <a:t/>
            </a:r>
            <a:endParaRPr b="1" sz="1000">
              <a:solidFill>
                <a:srgbClr val="666666"/>
              </a:solidFill>
              <a:latin typeface="Calibri"/>
              <a:ea typeface="Calibri"/>
              <a:cs typeface="Calibri"/>
              <a:sym typeface="Calibri"/>
            </a:endParaRPr>
          </a:p>
        </p:txBody>
      </p:sp>
      <p:sp>
        <p:nvSpPr>
          <p:cNvPr id="1267" name="Google Shape;1267;p77"/>
          <p:cNvSpPr/>
          <p:nvPr/>
        </p:nvSpPr>
        <p:spPr>
          <a:xfrm>
            <a:off x="6717988" y="2957138"/>
            <a:ext cx="540000" cy="540000"/>
          </a:xfrm>
          <a:prstGeom prst="ellipse">
            <a:avLst/>
          </a:prstGeom>
          <a:solidFill>
            <a:srgbClr val="5B9BD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12</a:t>
            </a:r>
            <a:endParaRPr b="1" i="0" sz="1200" u="none" cap="none" strike="noStrike">
              <a:solidFill>
                <a:srgbClr val="FFFFFF"/>
              </a:solidFill>
              <a:latin typeface="Arial"/>
              <a:ea typeface="Arial"/>
              <a:cs typeface="Arial"/>
              <a:sym typeface="Arial"/>
            </a:endParaRPr>
          </a:p>
        </p:txBody>
      </p:sp>
      <p:sp>
        <p:nvSpPr>
          <p:cNvPr id="1268" name="Google Shape;1268;p77"/>
          <p:cNvSpPr txBox="1"/>
          <p:nvPr/>
        </p:nvSpPr>
        <p:spPr>
          <a:xfrm>
            <a:off x="3007925" y="4440125"/>
            <a:ext cx="3078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400"/>
              <a:buFont typeface="Arial"/>
              <a:buNone/>
            </a:pPr>
            <a:r>
              <a:rPr b="1" lang="es" sz="1000">
                <a:solidFill>
                  <a:srgbClr val="666666"/>
                </a:solidFill>
                <a:latin typeface="Calibri"/>
                <a:ea typeface="Calibri"/>
                <a:cs typeface="Calibri"/>
                <a:sym typeface="Calibri"/>
              </a:rPr>
              <a:t>Dado</a:t>
            </a:r>
            <a:r>
              <a:rPr lang="es" sz="1000">
                <a:solidFill>
                  <a:srgbClr val="666666"/>
                </a:solidFill>
                <a:latin typeface="Calibri"/>
                <a:ea typeface="Calibri"/>
                <a:cs typeface="Calibri"/>
                <a:sym typeface="Calibri"/>
              </a:rPr>
              <a:t> un arreglo numérico de 5 posiciones generar la suma de los numeros (for)</a:t>
            </a:r>
            <a:endParaRPr sz="1000">
              <a:solidFill>
                <a:srgbClr val="666666"/>
              </a:solidFill>
              <a:latin typeface="Calibri"/>
              <a:ea typeface="Calibri"/>
              <a:cs typeface="Calibri"/>
              <a:sym typeface="Calibri"/>
            </a:endParaRPr>
          </a:p>
          <a:p>
            <a:pPr indent="0" lvl="0" marL="0" rtl="0" algn="ctr">
              <a:spcBef>
                <a:spcPts val="0"/>
              </a:spcBef>
              <a:spcAft>
                <a:spcPts val="0"/>
              </a:spcAft>
              <a:buClr>
                <a:schemeClr val="dk1"/>
              </a:buClr>
              <a:buSzPts val="1300"/>
              <a:buFont typeface="Arial"/>
              <a:buNone/>
            </a:pPr>
            <a:r>
              <a:t/>
            </a:r>
            <a:endParaRPr b="1" sz="1000">
              <a:solidFill>
                <a:srgbClr val="666666"/>
              </a:solidFill>
              <a:latin typeface="Calibri"/>
              <a:ea typeface="Calibri"/>
              <a:cs typeface="Calibri"/>
              <a:sym typeface="Calibri"/>
            </a:endParaRPr>
          </a:p>
        </p:txBody>
      </p:sp>
      <p:sp>
        <p:nvSpPr>
          <p:cNvPr id="1269" name="Google Shape;1269;p77"/>
          <p:cNvSpPr/>
          <p:nvPr/>
        </p:nvSpPr>
        <p:spPr>
          <a:xfrm>
            <a:off x="4301988" y="3900113"/>
            <a:ext cx="540000" cy="540000"/>
          </a:xfrm>
          <a:prstGeom prst="ellipse">
            <a:avLst/>
          </a:prstGeom>
          <a:solidFill>
            <a:srgbClr val="5B9BD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13</a:t>
            </a:r>
            <a:endParaRPr b="1" i="0" sz="1200" u="none" cap="none" strike="noStrike">
              <a:solidFill>
                <a:srgbClr val="FFFFFF"/>
              </a:solidFill>
              <a:latin typeface="Arial"/>
              <a:ea typeface="Arial"/>
              <a:cs typeface="Arial"/>
              <a:sym typeface="Arial"/>
            </a:endParaRPr>
          </a:p>
        </p:txBody>
      </p:sp>
      <p:pic>
        <p:nvPicPr>
          <p:cNvPr id="1270" name="Google Shape;1270;p77"/>
          <p:cNvPicPr preferRelativeResize="0"/>
          <p:nvPr/>
        </p:nvPicPr>
        <p:blipFill>
          <a:blip r:embed="rId3">
            <a:alphaModFix/>
          </a:blip>
          <a:stretch>
            <a:fillRect/>
          </a:stretch>
        </p:blipFill>
        <p:spPr>
          <a:xfrm>
            <a:off x="1351950" y="632299"/>
            <a:ext cx="1124781" cy="610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78"/>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76" name="Google Shape;1276;p78"/>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Introducción Java</a:t>
            </a:r>
            <a:endParaRPr b="1" i="0" sz="1100" u="none" cap="none" strike="noStrike">
              <a:solidFill>
                <a:schemeClr val="lt1"/>
              </a:solidFill>
              <a:latin typeface="Arial"/>
              <a:ea typeface="Arial"/>
              <a:cs typeface="Arial"/>
              <a:sym typeface="Arial"/>
            </a:endParaRPr>
          </a:p>
        </p:txBody>
      </p:sp>
      <p:sp>
        <p:nvSpPr>
          <p:cNvPr id="1277" name="Google Shape;1277;p78"/>
          <p:cNvSpPr txBox="1"/>
          <p:nvPr>
            <p:ph type="title"/>
          </p:nvPr>
        </p:nvSpPr>
        <p:spPr>
          <a:xfrm>
            <a:off x="2692650" y="632300"/>
            <a:ext cx="37587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Funciones</a:t>
            </a:r>
            <a:endParaRPr sz="3000">
              <a:solidFill>
                <a:srgbClr val="7F7F7F"/>
              </a:solidFill>
            </a:endParaRPr>
          </a:p>
        </p:txBody>
      </p:sp>
      <p:sp>
        <p:nvSpPr>
          <p:cNvPr id="1278" name="Google Shape;1278;p78"/>
          <p:cNvSpPr txBox="1"/>
          <p:nvPr/>
        </p:nvSpPr>
        <p:spPr>
          <a:xfrm>
            <a:off x="579288" y="3087975"/>
            <a:ext cx="33579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rgbClr val="808080"/>
                </a:solidFill>
                <a:latin typeface="Calibri"/>
                <a:ea typeface="Calibri"/>
                <a:cs typeface="Calibri"/>
                <a:sym typeface="Calibri"/>
              </a:rPr>
              <a:t>Dada </a:t>
            </a:r>
            <a:r>
              <a:rPr lang="es" sz="1000">
                <a:solidFill>
                  <a:srgbClr val="808080"/>
                </a:solidFill>
                <a:latin typeface="Calibri"/>
                <a:ea typeface="Calibri"/>
                <a:cs typeface="Calibri"/>
                <a:sym typeface="Calibri"/>
              </a:rPr>
              <a:t>una contraseña a registrar por el usuario generar validaciones de si esta contraseña es segura o no teniendo en cuenta que una contraseña es segura si:</a:t>
            </a:r>
            <a:endParaRPr sz="1000">
              <a:solidFill>
                <a:srgbClr val="808080"/>
              </a:solidFill>
              <a:latin typeface="Calibri"/>
              <a:ea typeface="Calibri"/>
              <a:cs typeface="Calibri"/>
              <a:sym typeface="Calibri"/>
            </a:endParaRPr>
          </a:p>
          <a:p>
            <a:pPr indent="0" lvl="0" marL="0" rtl="0" algn="ctr">
              <a:spcBef>
                <a:spcPts val="0"/>
              </a:spcBef>
              <a:spcAft>
                <a:spcPts val="0"/>
              </a:spcAft>
              <a:buNone/>
            </a:pPr>
            <a:r>
              <a:t/>
            </a:r>
            <a:endParaRPr sz="1000">
              <a:solidFill>
                <a:srgbClr val="808080"/>
              </a:solidFill>
              <a:latin typeface="Calibri"/>
              <a:ea typeface="Calibri"/>
              <a:cs typeface="Calibri"/>
              <a:sym typeface="Calibri"/>
            </a:endParaRPr>
          </a:p>
          <a:p>
            <a:pPr indent="-292100" lvl="0" marL="457200" rtl="0" algn="l">
              <a:spcBef>
                <a:spcPts val="0"/>
              </a:spcBef>
              <a:spcAft>
                <a:spcPts val="0"/>
              </a:spcAft>
              <a:buClr>
                <a:srgbClr val="808080"/>
              </a:buClr>
              <a:buSzPts val="1000"/>
              <a:buFont typeface="Calibri"/>
              <a:buChar char="-"/>
            </a:pPr>
            <a:r>
              <a:rPr lang="es" sz="1000">
                <a:solidFill>
                  <a:srgbClr val="808080"/>
                </a:solidFill>
                <a:latin typeface="Calibri"/>
                <a:ea typeface="Calibri"/>
                <a:cs typeface="Calibri"/>
                <a:sym typeface="Calibri"/>
              </a:rPr>
              <a:t>Tiene 8 o más Caracteres</a:t>
            </a:r>
            <a:endParaRPr sz="1000">
              <a:solidFill>
                <a:srgbClr val="808080"/>
              </a:solidFill>
              <a:latin typeface="Calibri"/>
              <a:ea typeface="Calibri"/>
              <a:cs typeface="Calibri"/>
              <a:sym typeface="Calibri"/>
            </a:endParaRPr>
          </a:p>
          <a:p>
            <a:pPr indent="-292100" lvl="0" marL="457200" rtl="0" algn="l">
              <a:spcBef>
                <a:spcPts val="0"/>
              </a:spcBef>
              <a:spcAft>
                <a:spcPts val="0"/>
              </a:spcAft>
              <a:buClr>
                <a:srgbClr val="808080"/>
              </a:buClr>
              <a:buSzPts val="1000"/>
              <a:buFont typeface="Calibri"/>
              <a:buChar char="-"/>
            </a:pPr>
            <a:r>
              <a:rPr lang="es" sz="1000">
                <a:solidFill>
                  <a:srgbClr val="808080"/>
                </a:solidFill>
                <a:latin typeface="Calibri"/>
                <a:ea typeface="Calibri"/>
                <a:cs typeface="Calibri"/>
                <a:sym typeface="Calibri"/>
              </a:rPr>
              <a:t>Tiene al menos una letra mayúscula</a:t>
            </a:r>
            <a:endParaRPr sz="1000">
              <a:solidFill>
                <a:srgbClr val="808080"/>
              </a:solidFill>
              <a:latin typeface="Calibri"/>
              <a:ea typeface="Calibri"/>
              <a:cs typeface="Calibri"/>
              <a:sym typeface="Calibri"/>
            </a:endParaRPr>
          </a:p>
          <a:p>
            <a:pPr indent="-292100" lvl="0" marL="457200" rtl="0" algn="l">
              <a:spcBef>
                <a:spcPts val="0"/>
              </a:spcBef>
              <a:spcAft>
                <a:spcPts val="0"/>
              </a:spcAft>
              <a:buClr>
                <a:srgbClr val="808080"/>
              </a:buClr>
              <a:buSzPts val="1000"/>
              <a:buFont typeface="Calibri"/>
              <a:buChar char="-"/>
            </a:pPr>
            <a:r>
              <a:rPr lang="es" sz="1000">
                <a:solidFill>
                  <a:srgbClr val="808080"/>
                </a:solidFill>
                <a:latin typeface="Calibri"/>
                <a:ea typeface="Calibri"/>
                <a:cs typeface="Calibri"/>
                <a:sym typeface="Calibri"/>
              </a:rPr>
              <a:t>Tiene al menos un número</a:t>
            </a:r>
            <a:endParaRPr b="1" sz="600">
              <a:solidFill>
                <a:srgbClr val="666666"/>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Arial"/>
              <a:buNone/>
            </a:pPr>
            <a:r>
              <a:t/>
            </a:r>
            <a:endParaRPr b="1" sz="6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t/>
            </a:r>
            <a:endParaRPr b="1" sz="600">
              <a:solidFill>
                <a:srgbClr val="666666"/>
              </a:solidFill>
              <a:latin typeface="Calibri"/>
              <a:ea typeface="Calibri"/>
              <a:cs typeface="Calibri"/>
              <a:sym typeface="Calibri"/>
            </a:endParaRPr>
          </a:p>
        </p:txBody>
      </p:sp>
      <p:sp>
        <p:nvSpPr>
          <p:cNvPr id="1279" name="Google Shape;1279;p78"/>
          <p:cNvSpPr/>
          <p:nvPr/>
        </p:nvSpPr>
        <p:spPr>
          <a:xfrm>
            <a:off x="1988238" y="2547975"/>
            <a:ext cx="540000" cy="540000"/>
          </a:xfrm>
          <a:prstGeom prst="ellipse">
            <a:avLst/>
          </a:prstGeom>
          <a:solidFill>
            <a:srgbClr val="777BB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14</a:t>
            </a:r>
            <a:endParaRPr b="1" i="0" sz="1200" u="none" cap="none" strike="noStrike">
              <a:solidFill>
                <a:srgbClr val="FFFFFF"/>
              </a:solidFill>
              <a:latin typeface="Arial"/>
              <a:ea typeface="Arial"/>
              <a:cs typeface="Arial"/>
              <a:sym typeface="Arial"/>
            </a:endParaRPr>
          </a:p>
        </p:txBody>
      </p:sp>
      <p:sp>
        <p:nvSpPr>
          <p:cNvPr id="1280" name="Google Shape;1280;p78"/>
          <p:cNvSpPr txBox="1"/>
          <p:nvPr/>
        </p:nvSpPr>
        <p:spPr>
          <a:xfrm>
            <a:off x="5514313" y="3010925"/>
            <a:ext cx="3050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rgbClr val="666666"/>
                </a:solidFill>
                <a:latin typeface="Calibri"/>
                <a:ea typeface="Calibri"/>
                <a:cs typeface="Calibri"/>
                <a:sym typeface="Calibri"/>
              </a:rPr>
              <a:t>Generar </a:t>
            </a:r>
            <a:r>
              <a:rPr lang="es" sz="1000">
                <a:solidFill>
                  <a:srgbClr val="666666"/>
                </a:solidFill>
                <a:latin typeface="Calibri"/>
                <a:ea typeface="Calibri"/>
                <a:cs typeface="Calibri"/>
                <a:sym typeface="Calibri"/>
              </a:rPr>
              <a:t>la operación de dos números digitados por el usuario pudiendo el usuario sumar, restar, multiplicar o dividir</a:t>
            </a:r>
            <a:endParaRPr sz="1000">
              <a:solidFill>
                <a:srgbClr val="666666"/>
              </a:solidFill>
              <a:latin typeface="Calibri"/>
              <a:ea typeface="Calibri"/>
              <a:cs typeface="Calibri"/>
              <a:sym typeface="Calibri"/>
            </a:endParaRPr>
          </a:p>
          <a:p>
            <a:pPr indent="0" lvl="0" marL="0" marR="0" rtl="0" algn="ctr">
              <a:lnSpc>
                <a:spcPct val="100000"/>
              </a:lnSpc>
              <a:spcBef>
                <a:spcPts val="0"/>
              </a:spcBef>
              <a:spcAft>
                <a:spcPts val="0"/>
              </a:spcAft>
              <a:buNone/>
            </a:pPr>
            <a:r>
              <a:rPr b="1" lang="es" sz="1000">
                <a:solidFill>
                  <a:srgbClr val="666666"/>
                </a:solidFill>
                <a:latin typeface="Calibri"/>
                <a:ea typeface="Calibri"/>
                <a:cs typeface="Calibri"/>
                <a:sym typeface="Calibri"/>
              </a:rPr>
              <a:t>USANDO FUNCIONES</a:t>
            </a:r>
            <a:endParaRPr b="1" sz="1000">
              <a:solidFill>
                <a:srgbClr val="666666"/>
              </a:solidFill>
              <a:latin typeface="Calibri"/>
              <a:ea typeface="Calibri"/>
              <a:cs typeface="Calibri"/>
              <a:sym typeface="Calibri"/>
            </a:endParaRPr>
          </a:p>
        </p:txBody>
      </p:sp>
      <p:sp>
        <p:nvSpPr>
          <p:cNvPr id="1281" name="Google Shape;1281;p78"/>
          <p:cNvSpPr/>
          <p:nvPr/>
        </p:nvSpPr>
        <p:spPr>
          <a:xfrm>
            <a:off x="6769513" y="2498813"/>
            <a:ext cx="540000" cy="540000"/>
          </a:xfrm>
          <a:prstGeom prst="ellipse">
            <a:avLst/>
          </a:prstGeom>
          <a:solidFill>
            <a:srgbClr val="5B9BD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200">
                <a:solidFill>
                  <a:srgbClr val="FFFFFF"/>
                </a:solidFill>
              </a:rPr>
              <a:t>15</a:t>
            </a:r>
            <a:endParaRPr b="1" i="0" sz="1200" u="none" cap="none" strike="noStrike">
              <a:solidFill>
                <a:srgbClr val="FFFFFF"/>
              </a:solidFill>
              <a:latin typeface="Arial"/>
              <a:ea typeface="Arial"/>
              <a:cs typeface="Arial"/>
              <a:sym typeface="Arial"/>
            </a:endParaRPr>
          </a:p>
        </p:txBody>
      </p:sp>
      <p:pic>
        <p:nvPicPr>
          <p:cNvPr id="1282" name="Google Shape;1282;p78"/>
          <p:cNvPicPr preferRelativeResize="0"/>
          <p:nvPr/>
        </p:nvPicPr>
        <p:blipFill>
          <a:blip r:embed="rId3">
            <a:alphaModFix/>
          </a:blip>
          <a:stretch>
            <a:fillRect/>
          </a:stretch>
        </p:blipFill>
        <p:spPr>
          <a:xfrm>
            <a:off x="1351950" y="632299"/>
            <a:ext cx="1124781" cy="610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pic>
        <p:nvPicPr>
          <p:cNvPr id="1287" name="Google Shape;1287;p7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88" name="Google Shape;1288;p79"/>
          <p:cNvSpPr txBox="1"/>
          <p:nvPr/>
        </p:nvSpPr>
        <p:spPr>
          <a:xfrm>
            <a:off x="578606" y="2243964"/>
            <a:ext cx="4153500" cy="483300"/>
          </a:xfrm>
          <a:prstGeom prst="rect">
            <a:avLst/>
          </a:prstGeom>
          <a:noFill/>
          <a:ln>
            <a:noFill/>
          </a:ln>
        </p:spPr>
        <p:txBody>
          <a:bodyPr anchorCtr="0" anchor="t" bIns="34275" lIns="68575" spcFirstLastPara="1" rIns="68575" wrap="square" tIns="34275">
            <a:normAutofit fontScale="85000" lnSpcReduction="20000"/>
          </a:bodyPr>
          <a:lstStyle/>
          <a:p>
            <a:pPr indent="0" lvl="0" marL="0" marR="0" rtl="0" algn="ctr">
              <a:lnSpc>
                <a:spcPct val="90000"/>
              </a:lnSpc>
              <a:spcBef>
                <a:spcPts val="800"/>
              </a:spcBef>
              <a:spcAft>
                <a:spcPts val="0"/>
              </a:spcAft>
              <a:buClr>
                <a:schemeClr val="dk1"/>
              </a:buClr>
              <a:buSzPct val="48888"/>
              <a:buFont typeface="Arial"/>
              <a:buNone/>
            </a:pPr>
            <a:r>
              <a:rPr b="1" i="0" lang="es" sz="4500" u="none" cap="none" strike="noStrike">
                <a:solidFill>
                  <a:srgbClr val="1C4587"/>
                </a:solidFill>
                <a:latin typeface="Calibri"/>
                <a:ea typeface="Calibri"/>
                <a:cs typeface="Calibri"/>
                <a:sym typeface="Calibri"/>
              </a:rPr>
              <a:t>¡GRACIAS!</a:t>
            </a:r>
            <a:endParaRPr b="1" i="0" sz="4500" u="none" cap="none" strike="noStrike">
              <a:solidFill>
                <a:srgbClr val="1C4587"/>
              </a:solidFill>
              <a:latin typeface="Calibri"/>
              <a:ea typeface="Calibri"/>
              <a:cs typeface="Calibri"/>
              <a:sym typeface="Calibri"/>
            </a:endParaRPr>
          </a:p>
        </p:txBody>
      </p:sp>
      <p:sp>
        <p:nvSpPr>
          <p:cNvPr id="1289" name="Google Shape;1289;p79"/>
          <p:cNvSpPr txBox="1"/>
          <p:nvPr/>
        </p:nvSpPr>
        <p:spPr>
          <a:xfrm>
            <a:off x="719540" y="3109857"/>
            <a:ext cx="4153500" cy="825600"/>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800"/>
              </a:spcBef>
              <a:spcAft>
                <a:spcPts val="0"/>
              </a:spcAft>
              <a:buClr>
                <a:schemeClr val="dk1"/>
              </a:buClr>
              <a:buSzPts val="1400"/>
              <a:buFont typeface="Arial"/>
              <a:buNone/>
            </a:pPr>
            <a:r>
              <a:rPr b="0" i="0" lang="es" sz="1900" u="none" cap="none" strike="noStrike">
                <a:solidFill>
                  <a:srgbClr val="1C4587"/>
                </a:solidFill>
                <a:latin typeface="Calibri"/>
                <a:ea typeface="Calibri"/>
                <a:cs typeface="Calibri"/>
                <a:sym typeface="Calibri"/>
              </a:rPr>
              <a:t>Ing. Andrés F. Pineda Guerra.</a:t>
            </a:r>
            <a:endParaRPr b="0" i="0" sz="1900" u="none" cap="none" strike="noStrike">
              <a:solidFill>
                <a:srgbClr val="1C4587"/>
              </a:solidFill>
              <a:latin typeface="Calibri"/>
              <a:ea typeface="Calibri"/>
              <a:cs typeface="Calibri"/>
              <a:sym typeface="Calibri"/>
            </a:endParaRPr>
          </a:p>
          <a:p>
            <a:pPr indent="0" lvl="0" marL="0" marR="0" rtl="0" algn="ctr">
              <a:lnSpc>
                <a:spcPct val="90000"/>
              </a:lnSpc>
              <a:spcBef>
                <a:spcPts val="800"/>
              </a:spcBef>
              <a:spcAft>
                <a:spcPts val="0"/>
              </a:spcAft>
              <a:buClr>
                <a:schemeClr val="dk1"/>
              </a:buClr>
              <a:buSzPts val="1400"/>
              <a:buFont typeface="Arial"/>
              <a:buNone/>
            </a:pPr>
            <a:r>
              <a:rPr b="0" i="0" lang="es" sz="1900" u="none" cap="none" strike="noStrike">
                <a:solidFill>
                  <a:srgbClr val="1C4587"/>
                </a:solidFill>
                <a:latin typeface="Calibri"/>
                <a:ea typeface="Calibri"/>
                <a:cs typeface="Calibri"/>
                <a:sym typeface="Calibri"/>
              </a:rPr>
              <a:t>Ing. Cristian F. Patiño Caceres.</a:t>
            </a:r>
            <a:endParaRPr b="0" i="0" sz="1900" u="none" cap="none" strike="noStrike">
              <a:solidFill>
                <a:srgbClr val="1C4587"/>
              </a:solidFill>
              <a:latin typeface="Calibri"/>
              <a:ea typeface="Calibri"/>
              <a:cs typeface="Calibri"/>
              <a:sym typeface="Calibri"/>
            </a:endParaRPr>
          </a:p>
        </p:txBody>
      </p:sp>
      <p:sp>
        <p:nvSpPr>
          <p:cNvPr id="1290" name="Google Shape;1290;p79"/>
          <p:cNvSpPr/>
          <p:nvPr/>
        </p:nvSpPr>
        <p:spPr>
          <a:xfrm>
            <a:off x="7150894" y="585788"/>
            <a:ext cx="432300" cy="289200"/>
          </a:xfrm>
          <a:prstGeom prst="rect">
            <a:avLst/>
          </a:prstGeom>
          <a:solidFill>
            <a:srgbClr val="0F224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1" name="Google Shape;1291;p79"/>
          <p:cNvSpPr/>
          <p:nvPr/>
        </p:nvSpPr>
        <p:spPr>
          <a:xfrm>
            <a:off x="7150894" y="585788"/>
            <a:ext cx="432300" cy="289200"/>
          </a:xfrm>
          <a:prstGeom prst="rect">
            <a:avLst/>
          </a:prstGeom>
          <a:solidFill>
            <a:srgbClr val="0F224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pic>
        <p:nvPicPr>
          <p:cNvPr id="1296" name="Google Shape;1296;p8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97" name="Google Shape;1297;p80"/>
          <p:cNvSpPr txBox="1"/>
          <p:nvPr>
            <p:ph type="title"/>
          </p:nvPr>
        </p:nvSpPr>
        <p:spPr>
          <a:xfrm>
            <a:off x="449374" y="1135200"/>
            <a:ext cx="3673500" cy="1237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400"/>
              <a:buNone/>
            </a:pPr>
            <a:r>
              <a:rPr b="1" lang="es" sz="4100">
                <a:solidFill>
                  <a:srgbClr val="0B5394"/>
                </a:solidFill>
              </a:rPr>
              <a:t>Bibliografía</a:t>
            </a:r>
            <a:endParaRPr b="1" sz="4100">
              <a:solidFill>
                <a:srgbClr val="0B5394"/>
              </a:solidFill>
            </a:endParaRPr>
          </a:p>
        </p:txBody>
      </p:sp>
      <p:sp>
        <p:nvSpPr>
          <p:cNvPr id="1298" name="Google Shape;1298;p80"/>
          <p:cNvSpPr txBox="1"/>
          <p:nvPr/>
        </p:nvSpPr>
        <p:spPr>
          <a:xfrm>
            <a:off x="42956" y="2485669"/>
            <a:ext cx="4890300" cy="2105400"/>
          </a:xfrm>
          <a:prstGeom prst="rect">
            <a:avLst/>
          </a:prstGeom>
          <a:noFill/>
          <a:ln>
            <a:noFill/>
          </a:ln>
        </p:spPr>
        <p:txBody>
          <a:bodyPr anchorCtr="0" anchor="t" bIns="34275" lIns="68575" spcFirstLastPara="1" rIns="68575" wrap="square" tIns="34275">
            <a:normAutofit fontScale="92500" lnSpcReduction="10000"/>
          </a:bodyPr>
          <a:lstStyle/>
          <a:p>
            <a:pPr indent="-201453" lvl="0" marL="215900" marR="0" rtl="0" algn="just">
              <a:lnSpc>
                <a:spcPct val="150000"/>
              </a:lnSpc>
              <a:spcBef>
                <a:spcPts val="800"/>
              </a:spcBef>
              <a:spcAft>
                <a:spcPts val="0"/>
              </a:spcAft>
              <a:buClr>
                <a:schemeClr val="dk1"/>
              </a:buClr>
              <a:buSzPct val="141666"/>
              <a:buFont typeface="Arial"/>
              <a:buChar char="•"/>
            </a:pPr>
            <a:r>
              <a:rPr b="0" i="0" lang="es" sz="1200" u="sng" cap="none" strike="noStrike">
                <a:solidFill>
                  <a:srgbClr val="262626"/>
                </a:solidFill>
                <a:latin typeface="Calibri"/>
                <a:ea typeface="Calibri"/>
                <a:cs typeface="Calibri"/>
                <a:sym typeface="Calibri"/>
                <a:hlinkClick r:id="rId4">
                  <a:extLst>
                    <a:ext uri="{A12FA001-AC4F-418D-AE19-62706E023703}">
                      <ahyp:hlinkClr val="tx"/>
                    </a:ext>
                  </a:extLst>
                </a:hlinkClick>
              </a:rPr>
              <a:t>https://profile.es/blog/desarrollador-full-stack/#%C2%BFQue_es_un_desarrollador_Full_Stack</a:t>
            </a:r>
            <a:endParaRPr b="0" i="0" sz="1200" u="sng" cap="none" strike="noStrike">
              <a:solidFill>
                <a:srgbClr val="262626"/>
              </a:solidFill>
              <a:latin typeface="Calibri"/>
              <a:ea typeface="Calibri"/>
              <a:cs typeface="Calibri"/>
              <a:sym typeface="Calibri"/>
            </a:endParaRPr>
          </a:p>
          <a:p>
            <a:pPr indent="-201453" lvl="0" marL="215900" marR="0" rtl="0" algn="just">
              <a:lnSpc>
                <a:spcPct val="150000"/>
              </a:lnSpc>
              <a:spcBef>
                <a:spcPts val="800"/>
              </a:spcBef>
              <a:spcAft>
                <a:spcPts val="0"/>
              </a:spcAft>
              <a:buClr>
                <a:schemeClr val="dk1"/>
              </a:buClr>
              <a:buSzPct val="141666"/>
              <a:buFont typeface="Arial"/>
              <a:buChar char="•"/>
            </a:pPr>
            <a:r>
              <a:rPr b="0" i="0" lang="es" sz="1200" u="sng" cap="none" strike="noStrike">
                <a:solidFill>
                  <a:srgbClr val="262626"/>
                </a:solidFill>
                <a:latin typeface="Calibri"/>
                <a:ea typeface="Calibri"/>
                <a:cs typeface="Calibri"/>
                <a:sym typeface="Calibri"/>
                <a:hlinkClick r:id="rId5">
                  <a:extLst>
                    <a:ext uri="{A12FA001-AC4F-418D-AE19-62706E023703}">
                      <ahyp:hlinkClr val="tx"/>
                    </a:ext>
                  </a:extLst>
                </a:hlinkClick>
              </a:rPr>
              <a:t>https://union.cat/es/historia-full-stack</a:t>
            </a:r>
            <a:endParaRPr b="0" i="0" sz="1200" u="sng" cap="none" strike="noStrike">
              <a:solidFill>
                <a:srgbClr val="262626"/>
              </a:solidFill>
              <a:latin typeface="Calibri"/>
              <a:ea typeface="Calibri"/>
              <a:cs typeface="Calibri"/>
              <a:sym typeface="Calibri"/>
            </a:endParaRPr>
          </a:p>
          <a:p>
            <a:pPr indent="-201453" lvl="0" marL="215900" marR="0" rtl="0" algn="just">
              <a:lnSpc>
                <a:spcPct val="150000"/>
              </a:lnSpc>
              <a:spcBef>
                <a:spcPts val="800"/>
              </a:spcBef>
              <a:spcAft>
                <a:spcPts val="0"/>
              </a:spcAft>
              <a:buClr>
                <a:schemeClr val="dk1"/>
              </a:buClr>
              <a:buSzPct val="141666"/>
              <a:buFont typeface="Arial"/>
              <a:buChar char="•"/>
            </a:pPr>
            <a:r>
              <a:rPr b="0" i="0" lang="es" sz="1200" u="sng" cap="none" strike="noStrike">
                <a:solidFill>
                  <a:srgbClr val="262626"/>
                </a:solidFill>
                <a:latin typeface="Calibri"/>
                <a:ea typeface="Calibri"/>
                <a:cs typeface="Calibri"/>
                <a:sym typeface="Calibri"/>
                <a:hlinkClick r:id="rId6">
                  <a:extLst>
                    <a:ext uri="{A12FA001-AC4F-418D-AE19-62706E023703}">
                      <ahyp:hlinkClr val="tx"/>
                    </a:ext>
                  </a:extLst>
                </a:hlinkClick>
              </a:rPr>
              <a:t>https://fundacion-uc3.thebridge.tech/blog/origen-del-trabajo-full-stack-developer</a:t>
            </a:r>
            <a:endParaRPr b="0" i="0" sz="1200" u="sng" cap="none" strike="noStrike">
              <a:solidFill>
                <a:srgbClr val="262626"/>
              </a:solidFill>
              <a:latin typeface="Calibri"/>
              <a:ea typeface="Calibri"/>
              <a:cs typeface="Calibri"/>
              <a:sym typeface="Calibri"/>
            </a:endParaRPr>
          </a:p>
          <a:p>
            <a:pPr indent="-201453" lvl="0" marL="215900" marR="0" rtl="0" algn="just">
              <a:lnSpc>
                <a:spcPct val="150000"/>
              </a:lnSpc>
              <a:spcBef>
                <a:spcPts val="800"/>
              </a:spcBef>
              <a:spcAft>
                <a:spcPts val="0"/>
              </a:spcAft>
              <a:buClr>
                <a:schemeClr val="dk1"/>
              </a:buClr>
              <a:buSzPct val="141666"/>
              <a:buFont typeface="Arial"/>
              <a:buChar char="•"/>
            </a:pPr>
            <a:r>
              <a:rPr b="0" i="0" lang="es" sz="1200" u="sng" cap="none" strike="noStrike">
                <a:solidFill>
                  <a:srgbClr val="262626"/>
                </a:solidFill>
                <a:latin typeface="Calibri"/>
                <a:ea typeface="Calibri"/>
                <a:cs typeface="Calibri"/>
                <a:sym typeface="Calibri"/>
                <a:hlinkClick r:id="rId7">
                  <a:extLst>
                    <a:ext uri="{A12FA001-AC4F-418D-AE19-62706E023703}">
                      <ahyp:hlinkClr val="tx"/>
                    </a:ext>
                  </a:extLst>
                </a:hlinkClick>
              </a:rPr>
              <a:t>https://trabajarporelmundo.org/full-stack-developer/</a:t>
            </a:r>
            <a:endParaRPr b="0" i="0" sz="1200" u="none" cap="none" strike="noStrike">
              <a:solidFill>
                <a:srgbClr val="262626"/>
              </a:solidFill>
              <a:latin typeface="Calibri"/>
              <a:ea typeface="Calibri"/>
              <a:cs typeface="Calibri"/>
              <a:sym typeface="Calibri"/>
            </a:endParaRPr>
          </a:p>
        </p:txBody>
      </p:sp>
      <p:sp>
        <p:nvSpPr>
          <p:cNvPr id="1299" name="Google Shape;1299;p80"/>
          <p:cNvSpPr/>
          <p:nvPr/>
        </p:nvSpPr>
        <p:spPr>
          <a:xfrm>
            <a:off x="7150894" y="585788"/>
            <a:ext cx="432300" cy="289200"/>
          </a:xfrm>
          <a:prstGeom prst="rect">
            <a:avLst/>
          </a:prstGeom>
          <a:solidFill>
            <a:srgbClr val="0F224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00" name="Google Shape;1300;p80"/>
          <p:cNvSpPr/>
          <p:nvPr/>
        </p:nvSpPr>
        <p:spPr>
          <a:xfrm>
            <a:off x="7150894" y="585788"/>
            <a:ext cx="432300" cy="289200"/>
          </a:xfrm>
          <a:prstGeom prst="rect">
            <a:avLst/>
          </a:prstGeom>
          <a:solidFill>
            <a:srgbClr val="0F224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9" name="Google Shape;179;p30"/>
          <p:cNvSpPr txBox="1"/>
          <p:nvPr>
            <p:ph type="title"/>
          </p:nvPr>
        </p:nvSpPr>
        <p:spPr>
          <a:xfrm>
            <a:off x="74625" y="544097"/>
            <a:ext cx="45168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Perfil Backend</a:t>
            </a:r>
            <a:endParaRPr sz="3000">
              <a:solidFill>
                <a:srgbClr val="7F7F7F"/>
              </a:solidFill>
            </a:endParaRPr>
          </a:p>
        </p:txBody>
      </p:sp>
      <p:sp>
        <p:nvSpPr>
          <p:cNvPr id="180" name="Google Shape;180;p30"/>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cxnSp>
        <p:nvCxnSpPr>
          <p:cNvPr id="181" name="Google Shape;181;p30"/>
          <p:cNvCxnSpPr/>
          <p:nvPr/>
        </p:nvCxnSpPr>
        <p:spPr>
          <a:xfrm>
            <a:off x="4719845" y="1340288"/>
            <a:ext cx="0" cy="332400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4120"/>
              </a:srgbClr>
            </a:outerShdw>
          </a:effectLst>
        </p:spPr>
      </p:cxnSp>
      <p:sp>
        <p:nvSpPr>
          <p:cNvPr id="182" name="Google Shape;182;p30"/>
          <p:cNvSpPr txBox="1"/>
          <p:nvPr/>
        </p:nvSpPr>
        <p:spPr>
          <a:xfrm>
            <a:off x="389738" y="1369125"/>
            <a:ext cx="3886800" cy="3395400"/>
          </a:xfrm>
          <a:prstGeom prst="rect">
            <a:avLst/>
          </a:prstGeom>
          <a:noFill/>
          <a:ln>
            <a:noFill/>
          </a:ln>
        </p:spPr>
        <p:txBody>
          <a:bodyPr anchorCtr="0" anchor="t" bIns="34275" lIns="68575" spcFirstLastPara="1" rIns="68575" wrap="square" tIns="34275">
            <a:noAutofit/>
          </a:bodyPr>
          <a:lstStyle/>
          <a:p>
            <a:pPr indent="0" lvl="0" marL="0" rtl="0" algn="just">
              <a:lnSpc>
                <a:spcPct val="130000"/>
              </a:lnSpc>
              <a:spcBef>
                <a:spcPts val="0"/>
              </a:spcBef>
              <a:spcAft>
                <a:spcPts val="0"/>
              </a:spcAft>
              <a:buClr>
                <a:schemeClr val="dk1"/>
              </a:buClr>
              <a:buSzPts val="600"/>
              <a:buFont typeface="Arial"/>
              <a:buNone/>
            </a:pPr>
            <a:r>
              <a:rPr lang="es" sz="1100">
                <a:solidFill>
                  <a:srgbClr val="434343"/>
                </a:solidFill>
              </a:rPr>
              <a:t>El perfil de desarrollador Backend es uno de los roles más solicitados dentro de la industria tecnológica. Un desarrollador Backend codifica la parte lógica de sitios web utilizando los lenguajes de programación como </a:t>
            </a:r>
            <a:r>
              <a:rPr b="1" lang="es" sz="1100">
                <a:solidFill>
                  <a:srgbClr val="434343"/>
                </a:solidFill>
              </a:rPr>
              <a:t> PHP, Java, JavaScript, Ruby </a:t>
            </a:r>
            <a:r>
              <a:rPr lang="es" sz="1100">
                <a:solidFill>
                  <a:srgbClr val="434343"/>
                </a:solidFill>
              </a:rPr>
              <a:t>o </a:t>
            </a:r>
            <a:r>
              <a:rPr b="1" lang="es" sz="1100">
                <a:solidFill>
                  <a:srgbClr val="434343"/>
                </a:solidFill>
              </a:rPr>
              <a:t>Python.</a:t>
            </a:r>
            <a:endParaRPr b="1" sz="1100">
              <a:solidFill>
                <a:srgbClr val="434343"/>
              </a:solidFill>
            </a:endParaRPr>
          </a:p>
          <a:p>
            <a:pPr indent="0" lvl="0" marL="0" marR="0" rtl="0" algn="just">
              <a:lnSpc>
                <a:spcPct val="95000"/>
              </a:lnSpc>
              <a:spcBef>
                <a:spcPts val="0"/>
              </a:spcBef>
              <a:spcAft>
                <a:spcPts val="0"/>
              </a:spcAft>
              <a:buClr>
                <a:srgbClr val="000000"/>
              </a:buClr>
              <a:buSzPts val="1100"/>
              <a:buFont typeface="Arial"/>
              <a:buNone/>
            </a:pPr>
            <a:r>
              <a:t/>
            </a:r>
            <a:endParaRPr sz="1200">
              <a:solidFill>
                <a:srgbClr val="434343"/>
              </a:solidFill>
            </a:endParaRPr>
          </a:p>
          <a:p>
            <a:pPr indent="0" lvl="0" marL="0" rtl="0" algn="just">
              <a:lnSpc>
                <a:spcPct val="130000"/>
              </a:lnSpc>
              <a:spcBef>
                <a:spcPts val="800"/>
              </a:spcBef>
              <a:spcAft>
                <a:spcPts val="0"/>
              </a:spcAft>
              <a:buClr>
                <a:schemeClr val="dk1"/>
              </a:buClr>
              <a:buSzPts val="800"/>
              <a:buFont typeface="Arial"/>
              <a:buNone/>
            </a:pPr>
            <a:r>
              <a:rPr lang="es" sz="1100">
                <a:solidFill>
                  <a:srgbClr val="434343"/>
                </a:solidFill>
              </a:rPr>
              <a:t>Los desarrolladores Backend trabajan junto a otros perfiles IT importantes como lo son los </a:t>
            </a:r>
            <a:r>
              <a:rPr b="1" lang="es" sz="1100">
                <a:solidFill>
                  <a:srgbClr val="434343"/>
                </a:solidFill>
              </a:rPr>
              <a:t>desarrolladores Frontend </a:t>
            </a:r>
            <a:r>
              <a:rPr lang="es" sz="1100">
                <a:solidFill>
                  <a:srgbClr val="434343"/>
                </a:solidFill>
              </a:rPr>
              <a:t>encargados de trabajar con la parte </a:t>
            </a:r>
            <a:r>
              <a:rPr lang="es" sz="1100">
                <a:solidFill>
                  <a:srgbClr val="434343"/>
                </a:solidFill>
              </a:rPr>
              <a:t>gráfica</a:t>
            </a:r>
            <a:r>
              <a:rPr lang="es" sz="1100">
                <a:solidFill>
                  <a:srgbClr val="434343"/>
                </a:solidFill>
              </a:rPr>
              <a:t> y visual de los sitios Web. </a:t>
            </a:r>
            <a:endParaRPr sz="1100">
              <a:solidFill>
                <a:srgbClr val="434343"/>
              </a:solidFill>
            </a:endParaRPr>
          </a:p>
          <a:p>
            <a:pPr indent="0" lvl="0" marL="0" rtl="0" algn="just">
              <a:lnSpc>
                <a:spcPct val="130000"/>
              </a:lnSpc>
              <a:spcBef>
                <a:spcPts val="800"/>
              </a:spcBef>
              <a:spcAft>
                <a:spcPts val="0"/>
              </a:spcAft>
              <a:buClr>
                <a:schemeClr val="dk1"/>
              </a:buClr>
              <a:buSzPts val="800"/>
              <a:buFont typeface="Arial"/>
              <a:buNone/>
            </a:pPr>
            <a:r>
              <a:t/>
            </a:r>
            <a:endParaRPr sz="1100">
              <a:solidFill>
                <a:srgbClr val="434343"/>
              </a:solidFill>
            </a:endParaRPr>
          </a:p>
          <a:p>
            <a:pPr indent="0" lvl="0" marL="0" rtl="0" algn="just">
              <a:lnSpc>
                <a:spcPct val="130000"/>
              </a:lnSpc>
              <a:spcBef>
                <a:spcPts val="800"/>
              </a:spcBef>
              <a:spcAft>
                <a:spcPts val="0"/>
              </a:spcAft>
              <a:buClr>
                <a:schemeClr val="dk1"/>
              </a:buClr>
              <a:buSzPts val="800"/>
              <a:buFont typeface="Arial"/>
              <a:buNone/>
            </a:pPr>
            <a:r>
              <a:rPr lang="es" sz="1100">
                <a:solidFill>
                  <a:srgbClr val="434343"/>
                </a:solidFill>
              </a:rPr>
              <a:t>Los desarrolladores Backend se encargan de </a:t>
            </a:r>
            <a:r>
              <a:rPr b="1" lang="es" sz="1100">
                <a:solidFill>
                  <a:srgbClr val="434343"/>
                </a:solidFill>
              </a:rPr>
              <a:t>proporcionar</a:t>
            </a:r>
            <a:r>
              <a:rPr lang="es" sz="1100">
                <a:solidFill>
                  <a:srgbClr val="434343"/>
                </a:solidFill>
              </a:rPr>
              <a:t> y </a:t>
            </a:r>
            <a:r>
              <a:rPr b="1" lang="es" sz="1100">
                <a:solidFill>
                  <a:srgbClr val="434343"/>
                </a:solidFill>
              </a:rPr>
              <a:t>gestionar</a:t>
            </a:r>
            <a:r>
              <a:rPr lang="es" sz="1100">
                <a:solidFill>
                  <a:srgbClr val="434343"/>
                </a:solidFill>
              </a:rPr>
              <a:t> toda la </a:t>
            </a:r>
            <a:r>
              <a:rPr b="1" lang="es" sz="1100">
                <a:solidFill>
                  <a:srgbClr val="434343"/>
                </a:solidFill>
              </a:rPr>
              <a:t>información</a:t>
            </a:r>
            <a:r>
              <a:rPr lang="es" sz="1100">
                <a:solidFill>
                  <a:srgbClr val="434343"/>
                </a:solidFill>
              </a:rPr>
              <a:t> y </a:t>
            </a:r>
            <a:r>
              <a:rPr b="1" lang="es" sz="1100">
                <a:solidFill>
                  <a:srgbClr val="434343"/>
                </a:solidFill>
              </a:rPr>
              <a:t>lógica</a:t>
            </a:r>
            <a:r>
              <a:rPr lang="es" sz="1100">
                <a:solidFill>
                  <a:srgbClr val="434343"/>
                </a:solidFill>
              </a:rPr>
              <a:t> que necesita un sitio web.</a:t>
            </a:r>
            <a:endParaRPr sz="1100">
              <a:solidFill>
                <a:srgbClr val="434343"/>
              </a:solidFill>
            </a:endParaRPr>
          </a:p>
          <a:p>
            <a:pPr indent="0" lvl="0" marL="0" rtl="0" algn="just">
              <a:lnSpc>
                <a:spcPct val="130000"/>
              </a:lnSpc>
              <a:spcBef>
                <a:spcPts val="800"/>
              </a:spcBef>
              <a:spcAft>
                <a:spcPts val="0"/>
              </a:spcAft>
              <a:buClr>
                <a:schemeClr val="dk1"/>
              </a:buClr>
              <a:buSzPts val="800"/>
              <a:buFont typeface="Arial"/>
              <a:buNone/>
            </a:pPr>
            <a:r>
              <a:t/>
            </a:r>
            <a:endParaRPr sz="1100">
              <a:solidFill>
                <a:srgbClr val="434343"/>
              </a:solidFill>
            </a:endParaRPr>
          </a:p>
          <a:p>
            <a:pPr indent="0" lvl="0" marL="0" rtl="0" algn="just">
              <a:lnSpc>
                <a:spcPct val="130000"/>
              </a:lnSpc>
              <a:spcBef>
                <a:spcPts val="800"/>
              </a:spcBef>
              <a:spcAft>
                <a:spcPts val="0"/>
              </a:spcAft>
              <a:buClr>
                <a:schemeClr val="dk1"/>
              </a:buClr>
              <a:buSzPts val="800"/>
              <a:buFont typeface="Arial"/>
              <a:buNone/>
            </a:pPr>
            <a:r>
              <a:t/>
            </a:r>
            <a:endParaRPr sz="1100">
              <a:solidFill>
                <a:srgbClr val="434343"/>
              </a:solidFill>
            </a:endParaRPr>
          </a:p>
        </p:txBody>
      </p:sp>
      <p:pic>
        <p:nvPicPr>
          <p:cNvPr id="183" name="Google Shape;183;p30"/>
          <p:cNvPicPr preferRelativeResize="0"/>
          <p:nvPr/>
        </p:nvPicPr>
        <p:blipFill>
          <a:blip r:embed="rId3">
            <a:alphaModFix/>
          </a:blip>
          <a:stretch>
            <a:fillRect/>
          </a:stretch>
        </p:blipFill>
        <p:spPr>
          <a:xfrm>
            <a:off x="4952756" y="1480266"/>
            <a:ext cx="3986796" cy="26578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9" name="Google Shape;189;p31"/>
          <p:cNvSpPr txBox="1"/>
          <p:nvPr>
            <p:ph type="title"/>
          </p:nvPr>
        </p:nvSpPr>
        <p:spPr>
          <a:xfrm>
            <a:off x="4314601" y="651900"/>
            <a:ext cx="4829400" cy="6102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SzPts val="1500"/>
              <a:buNone/>
            </a:pPr>
            <a:r>
              <a:rPr lang="es" sz="3000">
                <a:solidFill>
                  <a:srgbClr val="7F7F7F"/>
                </a:solidFill>
              </a:rPr>
              <a:t>Paginas Web</a:t>
            </a:r>
            <a:endParaRPr sz="3000">
              <a:solidFill>
                <a:srgbClr val="7F7F7F"/>
              </a:solidFill>
            </a:endParaRPr>
          </a:p>
        </p:txBody>
      </p:sp>
      <p:sp>
        <p:nvSpPr>
          <p:cNvPr id="190" name="Google Shape;190;p31"/>
          <p:cNvSpPr txBox="1"/>
          <p:nvPr/>
        </p:nvSpPr>
        <p:spPr>
          <a:xfrm>
            <a:off x="4826906" y="1320713"/>
            <a:ext cx="3886800" cy="3290700"/>
          </a:xfrm>
          <a:prstGeom prst="rect">
            <a:avLst/>
          </a:prstGeom>
          <a:noFill/>
          <a:ln>
            <a:noFill/>
          </a:ln>
        </p:spPr>
        <p:txBody>
          <a:bodyPr anchorCtr="0" anchor="t" bIns="34275" lIns="68575" spcFirstLastPara="1" rIns="68575" wrap="square" tIns="34275">
            <a:noAutofit/>
          </a:bodyPr>
          <a:lstStyle/>
          <a:p>
            <a:pPr indent="0" lvl="0" marL="0" rtl="0" algn="just">
              <a:lnSpc>
                <a:spcPct val="130000"/>
              </a:lnSpc>
              <a:spcBef>
                <a:spcPts val="0"/>
              </a:spcBef>
              <a:spcAft>
                <a:spcPts val="0"/>
              </a:spcAft>
              <a:buClr>
                <a:schemeClr val="dk1"/>
              </a:buClr>
              <a:buSzPts val="600"/>
              <a:buFont typeface="Arial"/>
              <a:buNone/>
            </a:pPr>
            <a:r>
              <a:rPr lang="es" sz="1100">
                <a:solidFill>
                  <a:srgbClr val="434343"/>
                </a:solidFill>
              </a:rPr>
              <a:t>Existen </a:t>
            </a:r>
            <a:r>
              <a:rPr b="1" lang="es" sz="1100">
                <a:solidFill>
                  <a:srgbClr val="434343"/>
                </a:solidFill>
              </a:rPr>
              <a:t>diferentes tipos de paginas Web</a:t>
            </a:r>
            <a:r>
              <a:rPr lang="es" sz="1100">
                <a:solidFill>
                  <a:srgbClr val="434343"/>
                </a:solidFill>
              </a:rPr>
              <a:t> pero la mayoria se pueden agrupar en 2 grandes grupos, las paginas web </a:t>
            </a:r>
            <a:r>
              <a:rPr b="1" lang="es" sz="1100">
                <a:solidFill>
                  <a:srgbClr val="434343"/>
                </a:solidFill>
              </a:rPr>
              <a:t>estaticas</a:t>
            </a:r>
            <a:r>
              <a:rPr lang="es" sz="1100">
                <a:solidFill>
                  <a:srgbClr val="434343"/>
                </a:solidFill>
              </a:rPr>
              <a:t> y las paginas web </a:t>
            </a:r>
            <a:r>
              <a:rPr b="1" lang="es" sz="1100">
                <a:solidFill>
                  <a:srgbClr val="434343"/>
                </a:solidFill>
              </a:rPr>
              <a:t>dinamicas</a:t>
            </a:r>
            <a:r>
              <a:rPr lang="es" sz="1100">
                <a:solidFill>
                  <a:srgbClr val="434343"/>
                </a:solidFill>
              </a:rPr>
              <a:t>.</a:t>
            </a:r>
            <a:endParaRPr sz="1100">
              <a:solidFill>
                <a:srgbClr val="434343"/>
              </a:solidFill>
            </a:endParaRPr>
          </a:p>
          <a:p>
            <a:pPr indent="0" lvl="0" marL="0" rtl="0" algn="just">
              <a:lnSpc>
                <a:spcPct val="130000"/>
              </a:lnSpc>
              <a:spcBef>
                <a:spcPts val="0"/>
              </a:spcBef>
              <a:spcAft>
                <a:spcPts val="0"/>
              </a:spcAft>
              <a:buClr>
                <a:schemeClr val="dk1"/>
              </a:buClr>
              <a:buSzPts val="600"/>
              <a:buFont typeface="Arial"/>
              <a:buNone/>
            </a:pPr>
            <a:r>
              <a:t/>
            </a:r>
            <a:endParaRPr sz="1100">
              <a:solidFill>
                <a:srgbClr val="434343"/>
              </a:solidFill>
            </a:endParaRPr>
          </a:p>
          <a:p>
            <a:pPr indent="0" lvl="0" marL="0" rtl="0" algn="just">
              <a:lnSpc>
                <a:spcPct val="130000"/>
              </a:lnSpc>
              <a:spcBef>
                <a:spcPts val="0"/>
              </a:spcBef>
              <a:spcAft>
                <a:spcPts val="0"/>
              </a:spcAft>
              <a:buClr>
                <a:schemeClr val="dk1"/>
              </a:buClr>
              <a:buSzPts val="600"/>
              <a:buFont typeface="Arial"/>
              <a:buNone/>
            </a:pPr>
            <a:r>
              <a:rPr lang="es" sz="1100">
                <a:solidFill>
                  <a:srgbClr val="434343"/>
                </a:solidFill>
              </a:rPr>
              <a:t>Las </a:t>
            </a:r>
            <a:r>
              <a:rPr b="1" lang="es" sz="1100">
                <a:solidFill>
                  <a:srgbClr val="434343"/>
                </a:solidFill>
              </a:rPr>
              <a:t>paginas web estaticas</a:t>
            </a:r>
            <a:r>
              <a:rPr lang="es" sz="1100">
                <a:solidFill>
                  <a:srgbClr val="434343"/>
                </a:solidFill>
              </a:rPr>
              <a:t> se caracterizan por mostrar un </a:t>
            </a:r>
            <a:r>
              <a:rPr b="1" lang="es" sz="1100">
                <a:solidFill>
                  <a:srgbClr val="434343"/>
                </a:solidFill>
              </a:rPr>
              <a:t>contenido fijo</a:t>
            </a:r>
            <a:r>
              <a:rPr lang="es" sz="1100">
                <a:solidFill>
                  <a:srgbClr val="434343"/>
                </a:solidFill>
              </a:rPr>
              <a:t> que es consumido por los usuarios, los usuarios </a:t>
            </a:r>
            <a:r>
              <a:rPr b="1" lang="es" sz="1100">
                <a:solidFill>
                  <a:srgbClr val="434343"/>
                </a:solidFill>
              </a:rPr>
              <a:t>no tienen</a:t>
            </a:r>
            <a:r>
              <a:rPr lang="es" sz="1100">
                <a:solidFill>
                  <a:srgbClr val="434343"/>
                </a:solidFill>
              </a:rPr>
              <a:t> accionables mas que el de </a:t>
            </a:r>
            <a:r>
              <a:rPr b="1" lang="es" sz="1100">
                <a:solidFill>
                  <a:srgbClr val="434343"/>
                </a:solidFill>
              </a:rPr>
              <a:t>consumir</a:t>
            </a:r>
            <a:r>
              <a:rPr lang="es" sz="1100">
                <a:solidFill>
                  <a:srgbClr val="434343"/>
                </a:solidFill>
              </a:rPr>
              <a:t> la información que proporciona el sitio web.</a:t>
            </a:r>
            <a:endParaRPr sz="1100">
              <a:solidFill>
                <a:srgbClr val="434343"/>
              </a:solidFill>
            </a:endParaRPr>
          </a:p>
          <a:p>
            <a:pPr indent="0" lvl="0" marL="0" rtl="0" algn="just">
              <a:lnSpc>
                <a:spcPct val="130000"/>
              </a:lnSpc>
              <a:spcBef>
                <a:spcPts val="0"/>
              </a:spcBef>
              <a:spcAft>
                <a:spcPts val="0"/>
              </a:spcAft>
              <a:buClr>
                <a:schemeClr val="dk1"/>
              </a:buClr>
              <a:buSzPts val="600"/>
              <a:buFont typeface="Arial"/>
              <a:buNone/>
            </a:pPr>
            <a:r>
              <a:t/>
            </a:r>
            <a:endParaRPr sz="1100">
              <a:solidFill>
                <a:srgbClr val="434343"/>
              </a:solidFill>
            </a:endParaRPr>
          </a:p>
          <a:p>
            <a:pPr indent="0" lvl="0" marL="0" rtl="0" algn="just">
              <a:lnSpc>
                <a:spcPct val="130000"/>
              </a:lnSpc>
              <a:spcBef>
                <a:spcPts val="0"/>
              </a:spcBef>
              <a:spcAft>
                <a:spcPts val="0"/>
              </a:spcAft>
              <a:buClr>
                <a:schemeClr val="dk1"/>
              </a:buClr>
              <a:buSzPts val="600"/>
              <a:buFont typeface="Arial"/>
              <a:buNone/>
            </a:pPr>
            <a:r>
              <a:rPr lang="es" sz="1100">
                <a:solidFill>
                  <a:srgbClr val="434343"/>
                </a:solidFill>
              </a:rPr>
              <a:t>Las  </a:t>
            </a:r>
            <a:r>
              <a:rPr b="1" lang="es" sz="1100">
                <a:solidFill>
                  <a:srgbClr val="434343"/>
                </a:solidFill>
              </a:rPr>
              <a:t>paginas web dinamicas</a:t>
            </a:r>
            <a:r>
              <a:rPr lang="es" sz="1100">
                <a:solidFill>
                  <a:srgbClr val="434343"/>
                </a:solidFill>
              </a:rPr>
              <a:t> se caracterizan por mostrar contenido que se basa en la </a:t>
            </a:r>
            <a:r>
              <a:rPr b="1" lang="es" sz="1100">
                <a:solidFill>
                  <a:srgbClr val="434343"/>
                </a:solidFill>
              </a:rPr>
              <a:t>interacción del usuario</a:t>
            </a:r>
            <a:r>
              <a:rPr lang="es" sz="1100">
                <a:solidFill>
                  <a:srgbClr val="434343"/>
                </a:solidFill>
              </a:rPr>
              <a:t>, es decir un usuario tiene el poder de </a:t>
            </a:r>
            <a:r>
              <a:rPr b="1" lang="es" sz="1100">
                <a:solidFill>
                  <a:srgbClr val="434343"/>
                </a:solidFill>
              </a:rPr>
              <a:t>generar</a:t>
            </a:r>
            <a:r>
              <a:rPr lang="es" sz="1100">
                <a:solidFill>
                  <a:srgbClr val="434343"/>
                </a:solidFill>
              </a:rPr>
              <a:t> contenido dentro del sitio web, ademas de poder </a:t>
            </a:r>
            <a:r>
              <a:rPr b="1" lang="es" sz="1100">
                <a:solidFill>
                  <a:srgbClr val="434343"/>
                </a:solidFill>
              </a:rPr>
              <a:t>consumir</a:t>
            </a:r>
            <a:r>
              <a:rPr lang="es" sz="1100">
                <a:solidFill>
                  <a:srgbClr val="434343"/>
                </a:solidFill>
              </a:rPr>
              <a:t> la información de </a:t>
            </a:r>
            <a:r>
              <a:rPr b="1" lang="es" sz="1100">
                <a:solidFill>
                  <a:srgbClr val="434343"/>
                </a:solidFill>
              </a:rPr>
              <a:t>otros usuasrios</a:t>
            </a:r>
            <a:r>
              <a:rPr lang="es" sz="1100">
                <a:solidFill>
                  <a:srgbClr val="434343"/>
                </a:solidFill>
              </a:rPr>
              <a:t>, ademas de la información proporcionada por los desarrolladores, para lograr esto es </a:t>
            </a:r>
            <a:r>
              <a:rPr b="1" lang="es" sz="1100">
                <a:solidFill>
                  <a:srgbClr val="434343"/>
                </a:solidFill>
              </a:rPr>
              <a:t>importante</a:t>
            </a:r>
            <a:r>
              <a:rPr lang="es" sz="1100">
                <a:solidFill>
                  <a:srgbClr val="434343"/>
                </a:solidFill>
              </a:rPr>
              <a:t> el uso de </a:t>
            </a:r>
            <a:r>
              <a:rPr b="1" lang="es" sz="1100">
                <a:solidFill>
                  <a:srgbClr val="434343"/>
                </a:solidFill>
              </a:rPr>
              <a:t>logica</a:t>
            </a:r>
            <a:r>
              <a:rPr lang="es" sz="1100">
                <a:solidFill>
                  <a:srgbClr val="434343"/>
                </a:solidFill>
              </a:rPr>
              <a:t> de </a:t>
            </a:r>
            <a:r>
              <a:rPr b="1" lang="es" sz="1100">
                <a:solidFill>
                  <a:srgbClr val="434343"/>
                </a:solidFill>
              </a:rPr>
              <a:t>programación</a:t>
            </a:r>
            <a:r>
              <a:rPr lang="es" sz="1100">
                <a:solidFill>
                  <a:srgbClr val="434343"/>
                </a:solidFill>
              </a:rPr>
              <a:t> usando </a:t>
            </a:r>
            <a:r>
              <a:rPr b="1" lang="es" sz="1100">
                <a:solidFill>
                  <a:srgbClr val="434343"/>
                </a:solidFill>
              </a:rPr>
              <a:t>backend</a:t>
            </a:r>
            <a:r>
              <a:rPr lang="es" sz="1100">
                <a:solidFill>
                  <a:srgbClr val="434343"/>
                </a:solidFill>
              </a:rPr>
              <a:t>.</a:t>
            </a:r>
            <a:endParaRPr sz="1100">
              <a:solidFill>
                <a:srgbClr val="434343"/>
              </a:solidFill>
            </a:endParaRPr>
          </a:p>
          <a:p>
            <a:pPr indent="0" lvl="0" marL="0" rtl="0" algn="just">
              <a:lnSpc>
                <a:spcPct val="115000"/>
              </a:lnSpc>
              <a:spcBef>
                <a:spcPts val="0"/>
              </a:spcBef>
              <a:spcAft>
                <a:spcPts val="0"/>
              </a:spcAft>
              <a:buClr>
                <a:schemeClr val="dk1"/>
              </a:buClr>
              <a:buSzPts val="1100"/>
              <a:buFont typeface="Arial"/>
              <a:buNone/>
            </a:pPr>
            <a:r>
              <a:t/>
            </a:r>
            <a:endParaRPr b="1" sz="1100">
              <a:solidFill>
                <a:srgbClr val="434343"/>
              </a:solidFill>
            </a:endParaRPr>
          </a:p>
        </p:txBody>
      </p:sp>
      <p:sp>
        <p:nvSpPr>
          <p:cNvPr id="191" name="Google Shape;191;p31"/>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lang="es" sz="1100">
                <a:solidFill>
                  <a:schemeClr val="lt1"/>
                </a:solidFill>
              </a:rPr>
              <a:t>Lenguajes de Backend</a:t>
            </a:r>
            <a:endParaRPr b="1" i="0" sz="1100" u="none" cap="none" strike="noStrike">
              <a:solidFill>
                <a:schemeClr val="lt1"/>
              </a:solidFill>
              <a:latin typeface="Arial"/>
              <a:ea typeface="Arial"/>
              <a:cs typeface="Arial"/>
              <a:sym typeface="Arial"/>
            </a:endParaRPr>
          </a:p>
        </p:txBody>
      </p:sp>
      <p:cxnSp>
        <p:nvCxnSpPr>
          <p:cNvPr id="192" name="Google Shape;192;p31"/>
          <p:cNvCxnSpPr/>
          <p:nvPr/>
        </p:nvCxnSpPr>
        <p:spPr>
          <a:xfrm>
            <a:off x="4486051" y="1242750"/>
            <a:ext cx="0" cy="332400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3730"/>
              </a:srgbClr>
            </a:outerShdw>
          </a:effectLst>
        </p:spPr>
      </p:cxnSp>
      <p:pic>
        <p:nvPicPr>
          <p:cNvPr id="193" name="Google Shape;193;p31"/>
          <p:cNvPicPr preferRelativeResize="0"/>
          <p:nvPr/>
        </p:nvPicPr>
        <p:blipFill>
          <a:blip r:embed="rId3">
            <a:alphaModFix/>
          </a:blip>
          <a:stretch>
            <a:fillRect/>
          </a:stretch>
        </p:blipFill>
        <p:spPr>
          <a:xfrm>
            <a:off x="187669" y="600469"/>
            <a:ext cx="4086001" cy="4086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9" name="Google Shape;199;p32"/>
          <p:cNvSpPr txBox="1"/>
          <p:nvPr>
            <p:ph type="title"/>
          </p:nvPr>
        </p:nvSpPr>
        <p:spPr>
          <a:xfrm>
            <a:off x="74625" y="544097"/>
            <a:ext cx="4516800" cy="6102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SzPct val="50000"/>
              <a:buNone/>
            </a:pPr>
            <a:r>
              <a:rPr lang="es" sz="3000">
                <a:solidFill>
                  <a:srgbClr val="7F7F7F"/>
                </a:solidFill>
              </a:rPr>
              <a:t>Páginas</a:t>
            </a:r>
            <a:r>
              <a:rPr lang="es" sz="3000">
                <a:solidFill>
                  <a:srgbClr val="7F7F7F"/>
                </a:solidFill>
              </a:rPr>
              <a:t> Web</a:t>
            </a:r>
            <a:endParaRPr sz="3000">
              <a:solidFill>
                <a:srgbClr val="7F7F7F"/>
              </a:solidFill>
            </a:endParaRPr>
          </a:p>
          <a:p>
            <a:pPr indent="0" lvl="0" marL="0" rtl="0" algn="ctr">
              <a:lnSpc>
                <a:spcPct val="90000"/>
              </a:lnSpc>
              <a:spcBef>
                <a:spcPts val="0"/>
              </a:spcBef>
              <a:spcAft>
                <a:spcPts val="0"/>
              </a:spcAft>
              <a:buSzPct val="50000"/>
              <a:buNone/>
            </a:pPr>
            <a:r>
              <a:rPr lang="es" sz="3000">
                <a:solidFill>
                  <a:srgbClr val="7F7F7F"/>
                </a:solidFill>
              </a:rPr>
              <a:t>Estáticas</a:t>
            </a:r>
            <a:endParaRPr sz="3000">
              <a:solidFill>
                <a:srgbClr val="7F7F7F"/>
              </a:solidFill>
            </a:endParaRPr>
          </a:p>
        </p:txBody>
      </p:sp>
      <p:sp>
        <p:nvSpPr>
          <p:cNvPr id="200" name="Google Shape;200;p32"/>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cxnSp>
        <p:nvCxnSpPr>
          <p:cNvPr id="201" name="Google Shape;201;p32"/>
          <p:cNvCxnSpPr/>
          <p:nvPr/>
        </p:nvCxnSpPr>
        <p:spPr>
          <a:xfrm>
            <a:off x="4719845" y="1340288"/>
            <a:ext cx="0" cy="3324000"/>
          </a:xfrm>
          <a:prstGeom prst="straightConnector1">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4120"/>
              </a:srgbClr>
            </a:outerShdw>
          </a:effectLst>
        </p:spPr>
      </p:cxnSp>
      <p:sp>
        <p:nvSpPr>
          <p:cNvPr id="202" name="Google Shape;202;p32"/>
          <p:cNvSpPr txBox="1"/>
          <p:nvPr>
            <p:ph type="title"/>
          </p:nvPr>
        </p:nvSpPr>
        <p:spPr>
          <a:xfrm>
            <a:off x="4719850" y="544097"/>
            <a:ext cx="4516800" cy="6102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SzPct val="50000"/>
              <a:buNone/>
            </a:pPr>
            <a:r>
              <a:rPr lang="es" sz="3000">
                <a:solidFill>
                  <a:srgbClr val="7F7F7F"/>
                </a:solidFill>
              </a:rPr>
              <a:t>Páginas</a:t>
            </a:r>
            <a:r>
              <a:rPr lang="es" sz="3000">
                <a:solidFill>
                  <a:srgbClr val="7F7F7F"/>
                </a:solidFill>
              </a:rPr>
              <a:t> Web</a:t>
            </a:r>
            <a:endParaRPr sz="3000">
              <a:solidFill>
                <a:srgbClr val="7F7F7F"/>
              </a:solidFill>
            </a:endParaRPr>
          </a:p>
          <a:p>
            <a:pPr indent="0" lvl="0" marL="0" rtl="0" algn="ctr">
              <a:lnSpc>
                <a:spcPct val="90000"/>
              </a:lnSpc>
              <a:spcBef>
                <a:spcPts val="0"/>
              </a:spcBef>
              <a:spcAft>
                <a:spcPts val="0"/>
              </a:spcAft>
              <a:buSzPct val="50000"/>
              <a:buNone/>
            </a:pPr>
            <a:r>
              <a:rPr lang="es" sz="3000">
                <a:solidFill>
                  <a:srgbClr val="7F7F7F"/>
                </a:solidFill>
              </a:rPr>
              <a:t>Dinámicas</a:t>
            </a:r>
            <a:endParaRPr sz="3000">
              <a:solidFill>
                <a:srgbClr val="7F7F7F"/>
              </a:solidFill>
            </a:endParaRPr>
          </a:p>
        </p:txBody>
      </p:sp>
      <p:sp>
        <p:nvSpPr>
          <p:cNvPr id="203" name="Google Shape;203;p32"/>
          <p:cNvSpPr txBox="1"/>
          <p:nvPr/>
        </p:nvSpPr>
        <p:spPr>
          <a:xfrm>
            <a:off x="833025" y="1369175"/>
            <a:ext cx="3000000" cy="574200"/>
          </a:xfrm>
          <a:prstGeom prst="rect">
            <a:avLst/>
          </a:prstGeom>
          <a:noFill/>
          <a:ln>
            <a:noFill/>
          </a:ln>
        </p:spPr>
        <p:txBody>
          <a:bodyPr anchorCtr="0" anchor="t" bIns="91425" lIns="91425" spcFirstLastPara="1" rIns="91425" wrap="square" tIns="91425">
            <a:spAutoFit/>
          </a:bodyPr>
          <a:lstStyle/>
          <a:p>
            <a:pPr indent="0" lvl="0" marL="0" marR="0" rtl="0" algn="ctr">
              <a:lnSpc>
                <a:spcPct val="130000"/>
              </a:lnSpc>
              <a:spcBef>
                <a:spcPts val="0"/>
              </a:spcBef>
              <a:spcAft>
                <a:spcPts val="0"/>
              </a:spcAft>
              <a:buClr>
                <a:schemeClr val="dk1"/>
              </a:buClr>
              <a:buSzPts val="600"/>
              <a:buFont typeface="Arial"/>
              <a:buNone/>
            </a:pPr>
            <a:r>
              <a:rPr lang="es" sz="1100">
                <a:solidFill>
                  <a:srgbClr val="434343"/>
                </a:solidFill>
              </a:rPr>
              <a:t>S</a:t>
            </a:r>
            <a:r>
              <a:rPr lang="es" sz="1100">
                <a:solidFill>
                  <a:srgbClr val="434343"/>
                </a:solidFill>
              </a:rPr>
              <a:t>e enfocan en el </a:t>
            </a:r>
            <a:r>
              <a:rPr b="1" lang="es" sz="1100">
                <a:solidFill>
                  <a:srgbClr val="434343"/>
                </a:solidFill>
              </a:rPr>
              <a:t>diseño</a:t>
            </a:r>
            <a:r>
              <a:rPr lang="es" sz="1100">
                <a:solidFill>
                  <a:srgbClr val="434343"/>
                </a:solidFill>
              </a:rPr>
              <a:t> y son principalmente páginas </a:t>
            </a:r>
            <a:r>
              <a:rPr b="1" lang="es" sz="1100">
                <a:solidFill>
                  <a:srgbClr val="434343"/>
                </a:solidFill>
              </a:rPr>
              <a:t>informativas</a:t>
            </a:r>
            <a:endParaRPr b="1" sz="1100">
              <a:solidFill>
                <a:srgbClr val="434343"/>
              </a:solidFill>
            </a:endParaRPr>
          </a:p>
        </p:txBody>
      </p:sp>
      <p:sp>
        <p:nvSpPr>
          <p:cNvPr id="204" name="Google Shape;204;p32"/>
          <p:cNvSpPr txBox="1"/>
          <p:nvPr/>
        </p:nvSpPr>
        <p:spPr>
          <a:xfrm>
            <a:off x="5478250" y="1369175"/>
            <a:ext cx="3000000" cy="574200"/>
          </a:xfrm>
          <a:prstGeom prst="rect">
            <a:avLst/>
          </a:prstGeom>
          <a:noFill/>
          <a:ln>
            <a:noFill/>
          </a:ln>
        </p:spPr>
        <p:txBody>
          <a:bodyPr anchorCtr="0" anchor="t" bIns="91425" lIns="91425" spcFirstLastPara="1" rIns="91425" wrap="square" tIns="91425">
            <a:spAutoFit/>
          </a:bodyPr>
          <a:lstStyle/>
          <a:p>
            <a:pPr indent="0" lvl="0" marL="0" marR="0" rtl="0" algn="ctr">
              <a:lnSpc>
                <a:spcPct val="130000"/>
              </a:lnSpc>
              <a:spcBef>
                <a:spcPts val="0"/>
              </a:spcBef>
              <a:spcAft>
                <a:spcPts val="0"/>
              </a:spcAft>
              <a:buNone/>
            </a:pPr>
            <a:r>
              <a:rPr lang="es" sz="1100">
                <a:solidFill>
                  <a:srgbClr val="434343"/>
                </a:solidFill>
              </a:rPr>
              <a:t>S</a:t>
            </a:r>
            <a:r>
              <a:rPr lang="es" sz="1100">
                <a:solidFill>
                  <a:srgbClr val="434343"/>
                </a:solidFill>
              </a:rPr>
              <a:t>e centran en la </a:t>
            </a:r>
            <a:r>
              <a:rPr b="1" lang="es" sz="1100">
                <a:solidFill>
                  <a:srgbClr val="434343"/>
                </a:solidFill>
              </a:rPr>
              <a:t>generación</a:t>
            </a:r>
            <a:r>
              <a:rPr lang="es" sz="1100">
                <a:solidFill>
                  <a:srgbClr val="434343"/>
                </a:solidFill>
              </a:rPr>
              <a:t> de </a:t>
            </a:r>
            <a:r>
              <a:rPr b="1" lang="es" sz="1100">
                <a:solidFill>
                  <a:srgbClr val="434343"/>
                </a:solidFill>
              </a:rPr>
              <a:t>contenido</a:t>
            </a:r>
            <a:r>
              <a:rPr lang="es" sz="1100">
                <a:solidFill>
                  <a:srgbClr val="434343"/>
                </a:solidFill>
              </a:rPr>
              <a:t> de manera </a:t>
            </a:r>
            <a:r>
              <a:rPr b="1" lang="es" sz="1100">
                <a:solidFill>
                  <a:srgbClr val="434343"/>
                </a:solidFill>
              </a:rPr>
              <a:t>dinámica</a:t>
            </a:r>
            <a:endParaRPr b="1" sz="1100">
              <a:solidFill>
                <a:srgbClr val="434343"/>
              </a:solidFill>
            </a:endParaRPr>
          </a:p>
        </p:txBody>
      </p:sp>
      <p:pic>
        <p:nvPicPr>
          <p:cNvPr id="205" name="Google Shape;205;p32"/>
          <p:cNvPicPr preferRelativeResize="0"/>
          <p:nvPr/>
        </p:nvPicPr>
        <p:blipFill>
          <a:blip r:embed="rId3">
            <a:alphaModFix/>
          </a:blip>
          <a:stretch>
            <a:fillRect/>
          </a:stretch>
        </p:blipFill>
        <p:spPr>
          <a:xfrm>
            <a:off x="5055675" y="2158250"/>
            <a:ext cx="3845151" cy="1937601"/>
          </a:xfrm>
          <a:prstGeom prst="rect">
            <a:avLst/>
          </a:prstGeom>
          <a:noFill/>
          <a:ln>
            <a:noFill/>
          </a:ln>
          <a:effectLst>
            <a:outerShdw blurRad="57150" rotWithShape="0" algn="bl" dir="5400000" dist="19050">
              <a:srgbClr val="000000">
                <a:alpha val="50000"/>
              </a:srgbClr>
            </a:outerShdw>
          </a:effectLst>
        </p:spPr>
      </p:pic>
      <p:pic>
        <p:nvPicPr>
          <p:cNvPr id="206" name="Google Shape;206;p32"/>
          <p:cNvPicPr preferRelativeResize="0"/>
          <p:nvPr/>
        </p:nvPicPr>
        <p:blipFill>
          <a:blip r:embed="rId4">
            <a:alphaModFix/>
          </a:blip>
          <a:stretch>
            <a:fillRect/>
          </a:stretch>
        </p:blipFill>
        <p:spPr>
          <a:xfrm>
            <a:off x="306950" y="2158238"/>
            <a:ext cx="3852001" cy="194383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pSp>
        <p:nvGrpSpPr>
          <p:cNvPr id="211" name="Google Shape;211;p33"/>
          <p:cNvGrpSpPr/>
          <p:nvPr/>
        </p:nvGrpSpPr>
        <p:grpSpPr>
          <a:xfrm>
            <a:off x="5187650" y="1885470"/>
            <a:ext cx="3708562" cy="1829780"/>
            <a:chOff x="5187650" y="1885470"/>
            <a:chExt cx="3708562" cy="1829780"/>
          </a:xfrm>
        </p:grpSpPr>
        <p:sp>
          <p:nvSpPr>
            <p:cNvPr id="212" name="Google Shape;212;p33"/>
            <p:cNvSpPr/>
            <p:nvPr/>
          </p:nvSpPr>
          <p:spPr>
            <a:xfrm>
              <a:off x="5187650" y="1888475"/>
              <a:ext cx="3708562" cy="1826775"/>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3" name="Google Shape;213;p33"/>
            <p:cNvSpPr txBox="1"/>
            <p:nvPr/>
          </p:nvSpPr>
          <p:spPr>
            <a:xfrm>
              <a:off x="5750713" y="1885470"/>
              <a:ext cx="2564812"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lang="es" sz="1100">
                  <a:solidFill>
                    <a:srgbClr val="666666"/>
                  </a:solidFill>
                  <a:latin typeface="Calibri"/>
                  <a:ea typeface="Calibri"/>
                  <a:cs typeface="Calibri"/>
                  <a:sym typeface="Calibri"/>
                </a:rPr>
                <a:t>Arquitectura</a:t>
              </a:r>
              <a:endParaRPr b="1" i="0" sz="1100" u="none" cap="none" strike="noStrike">
                <a:solidFill>
                  <a:srgbClr val="666666"/>
                </a:solidFill>
                <a:latin typeface="Calibri"/>
                <a:ea typeface="Calibri"/>
                <a:cs typeface="Calibri"/>
                <a:sym typeface="Calibri"/>
              </a:endParaRPr>
            </a:p>
          </p:txBody>
        </p:sp>
      </p:grpSp>
      <p:sp>
        <p:nvSpPr>
          <p:cNvPr id="214" name="Google Shape;214;p33"/>
          <p:cNvSpPr/>
          <p:nvPr/>
        </p:nvSpPr>
        <p:spPr>
          <a:xfrm>
            <a:off x="5324527" y="2505775"/>
            <a:ext cx="3417167" cy="486000"/>
          </a:xfrm>
          <a:prstGeom prst="roundRect">
            <a:avLst>
              <a:gd fmla="val 16667" name="adj"/>
            </a:avLst>
          </a:prstGeom>
          <a:solidFill>
            <a:srgbClr val="FFC000"/>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600"/>
              <a:buFont typeface="Arial"/>
              <a:buNone/>
            </a:pPr>
            <a:r>
              <a:rPr b="1" i="0" lang="es" sz="1600" u="none" cap="none" strike="noStrike">
                <a:solidFill>
                  <a:srgbClr val="FFFFFF"/>
                </a:solidFill>
                <a:latin typeface="Arial"/>
                <a:ea typeface="Arial"/>
                <a:cs typeface="Arial"/>
                <a:sym typeface="Arial"/>
              </a:rPr>
              <a:t>Vista</a:t>
            </a:r>
            <a:endParaRPr b="1" i="0" sz="1600" u="none" cap="none" strike="noStrike">
              <a:solidFill>
                <a:srgbClr val="FFFFFF"/>
              </a:solidFill>
              <a:latin typeface="Arial"/>
              <a:ea typeface="Arial"/>
              <a:cs typeface="Arial"/>
              <a:sym typeface="Arial"/>
            </a:endParaRPr>
          </a:p>
        </p:txBody>
      </p:sp>
      <p:sp>
        <p:nvSpPr>
          <p:cNvPr id="215" name="Google Shape;215;p33"/>
          <p:cNvSpPr/>
          <p:nvPr/>
        </p:nvSpPr>
        <p:spPr>
          <a:xfrm>
            <a:off x="-50137" y="-84487"/>
            <a:ext cx="9194100" cy="413700"/>
          </a:xfrm>
          <a:prstGeom prst="rect">
            <a:avLst/>
          </a:prstGeom>
          <a:solidFill>
            <a:srgbClr val="3E6EC2"/>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6" name="Google Shape;216;p33"/>
          <p:cNvSpPr txBox="1"/>
          <p:nvPr>
            <p:ph type="title"/>
          </p:nvPr>
        </p:nvSpPr>
        <p:spPr>
          <a:xfrm>
            <a:off x="2132251" y="477122"/>
            <a:ext cx="4829400" cy="6102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SzPts val="1500"/>
              <a:buNone/>
            </a:pPr>
            <a:r>
              <a:rPr lang="es" sz="3000">
                <a:solidFill>
                  <a:srgbClr val="7F7F7F"/>
                </a:solidFill>
              </a:rPr>
              <a:t>Paginas Web Estaticas</a:t>
            </a:r>
            <a:endParaRPr sz="3000">
              <a:solidFill>
                <a:srgbClr val="7F7F7F"/>
              </a:solidFill>
            </a:endParaRPr>
          </a:p>
        </p:txBody>
      </p:sp>
      <p:sp>
        <p:nvSpPr>
          <p:cNvPr id="217" name="Google Shape;217;p33"/>
          <p:cNvSpPr txBox="1"/>
          <p:nvPr/>
        </p:nvSpPr>
        <p:spPr>
          <a:xfrm>
            <a:off x="0" y="49294"/>
            <a:ext cx="54180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s" sz="1100">
                <a:solidFill>
                  <a:schemeClr val="lt1"/>
                </a:solidFill>
              </a:rPr>
              <a:t>Lenguajes de Backend</a:t>
            </a:r>
            <a:endParaRPr b="1" sz="1100">
              <a:solidFill>
                <a:schemeClr val="lt1"/>
              </a:solidFill>
            </a:endParaRPr>
          </a:p>
        </p:txBody>
      </p:sp>
      <p:pic>
        <p:nvPicPr>
          <p:cNvPr id="218" name="Google Shape;218;p33"/>
          <p:cNvPicPr preferRelativeResize="0"/>
          <p:nvPr/>
        </p:nvPicPr>
        <p:blipFill rotWithShape="1">
          <a:blip r:embed="rId3">
            <a:alphaModFix/>
          </a:blip>
          <a:srcRect b="0" l="0" r="0" t="0"/>
          <a:stretch/>
        </p:blipFill>
        <p:spPr>
          <a:xfrm>
            <a:off x="5479044" y="2566540"/>
            <a:ext cx="747431" cy="364950"/>
          </a:xfrm>
          <a:prstGeom prst="rect">
            <a:avLst/>
          </a:prstGeom>
          <a:noFill/>
          <a:ln>
            <a:noFill/>
          </a:ln>
        </p:spPr>
      </p:pic>
      <p:pic>
        <p:nvPicPr>
          <p:cNvPr id="219" name="Google Shape;219;p33"/>
          <p:cNvPicPr preferRelativeResize="0"/>
          <p:nvPr/>
        </p:nvPicPr>
        <p:blipFill>
          <a:blip r:embed="rId4">
            <a:alphaModFix/>
          </a:blip>
          <a:stretch>
            <a:fillRect/>
          </a:stretch>
        </p:blipFill>
        <p:spPr>
          <a:xfrm>
            <a:off x="284875" y="1722375"/>
            <a:ext cx="4198548" cy="2118701"/>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